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3" r:id="rId3"/>
    <p:sldMasterId id="2147483674"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95"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Quattrocento Sans" panose="020B0502050000020003" pitchFamily="34"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Roboto Black" panose="02000000000000000000" pitchFamily="2" charset="0"/>
      <p:bold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80dprGOL45/OSNquHHceKw/Of9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00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349"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customschemas.google.com/relationships/presentationmetadata" Target="meta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3E6EC2"/>
              </a:solidFill>
            </a:endParaRPr>
          </a:p>
        </p:txBody>
      </p:sp>
      <p:sp>
        <p:nvSpPr>
          <p:cNvPr id="357" name="Google Shape;3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3E6EC2"/>
              </a:solidFill>
            </a:endParaRPr>
          </a:p>
        </p:txBody>
      </p:sp>
      <p:sp>
        <p:nvSpPr>
          <p:cNvPr id="386" name="Google Shape;3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59" name="Google Shape;65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6" name="Google Shape;7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3" name="Google Shape;803;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hank You">
  <p:cSld name="Hyspan Thank You">
    <p:spTree>
      <p:nvGrpSpPr>
        <p:cNvPr id="1" name="Shape 50"/>
        <p:cNvGrpSpPr/>
        <p:nvPr/>
      </p:nvGrpSpPr>
      <p:grpSpPr>
        <a:xfrm>
          <a:off x="0" y="0"/>
          <a:ext cx="0" cy="0"/>
          <a:chOff x="0" y="0"/>
          <a:chExt cx="0" cy="0"/>
        </a:xfrm>
      </p:grpSpPr>
      <p:sp>
        <p:nvSpPr>
          <p:cNvPr id="51" name="Google Shape;51;p61"/>
          <p:cNvSpPr/>
          <p:nvPr/>
        </p:nvSpPr>
        <p:spPr>
          <a:xfrm flipH="1">
            <a:off x="3761487" y="0"/>
            <a:ext cx="3430267" cy="3336995"/>
          </a:xfrm>
          <a:custGeom>
            <a:avLst/>
            <a:gdLst/>
            <a:ahLst/>
            <a:cxnLst/>
            <a:rect l="l" t="t" r="r" b="b"/>
            <a:pathLst>
              <a:path w="3358018" h="3336995" extrusionOk="0">
                <a:moveTo>
                  <a:pt x="3358018" y="0"/>
                </a:moveTo>
                <a:lnTo>
                  <a:pt x="2047966" y="0"/>
                </a:lnTo>
                <a:lnTo>
                  <a:pt x="0" y="2035145"/>
                </a:lnTo>
                <a:lnTo>
                  <a:pt x="0" y="3336995"/>
                </a:lnTo>
                <a:close/>
              </a:path>
            </a:pathLst>
          </a:custGeom>
          <a:solidFill>
            <a:srgbClr val="0855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61"/>
          <p:cNvSpPr txBox="1"/>
          <p:nvPr/>
        </p:nvSpPr>
        <p:spPr>
          <a:xfrm>
            <a:off x="8317381" y="1710025"/>
            <a:ext cx="3132036" cy="44475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F7F7F"/>
              </a:buClr>
              <a:buSzPts val="1200"/>
              <a:buFont typeface="Arial"/>
              <a:buNone/>
            </a:pPr>
            <a:r>
              <a:rPr lang="en-US" sz="1200" b="1" i="1" u="none" strike="noStrike" cap="none">
                <a:solidFill>
                  <a:srgbClr val="7F7F7F"/>
                </a:solidFill>
                <a:latin typeface="Roboto"/>
                <a:ea typeface="Roboto"/>
                <a:cs typeface="Roboto"/>
                <a:sym typeface="Roboto"/>
              </a:rPr>
              <a:t>100% employee owned</a:t>
            </a:r>
            <a:endParaRPr sz="1400" b="0" i="0" u="none" strike="noStrike" cap="none">
              <a:solidFill>
                <a:srgbClr val="000000"/>
              </a:solidFill>
              <a:latin typeface="Roboto"/>
              <a:ea typeface="Roboto"/>
              <a:cs typeface="Roboto"/>
              <a:sym typeface="Roboto"/>
            </a:endParaRPr>
          </a:p>
        </p:txBody>
      </p:sp>
      <p:sp>
        <p:nvSpPr>
          <p:cNvPr id="53" name="Google Shape;53;p61"/>
          <p:cNvSpPr/>
          <p:nvPr/>
        </p:nvSpPr>
        <p:spPr>
          <a:xfrm rot="10800000" flipH="1">
            <a:off x="0" y="4707743"/>
            <a:ext cx="2163804" cy="2150257"/>
          </a:xfrm>
          <a:custGeom>
            <a:avLst/>
            <a:gdLst/>
            <a:ahLst/>
            <a:cxnLst/>
            <a:rect l="l" t="t" r="r" b="b"/>
            <a:pathLst>
              <a:path w="3358018" h="3336995" extrusionOk="0">
                <a:moveTo>
                  <a:pt x="3358018" y="0"/>
                </a:moveTo>
                <a:lnTo>
                  <a:pt x="2047966" y="0"/>
                </a:lnTo>
                <a:lnTo>
                  <a:pt x="0" y="2035145"/>
                </a:lnTo>
                <a:lnTo>
                  <a:pt x="0" y="3336995"/>
                </a:lnTo>
                <a:close/>
              </a:path>
            </a:pathLst>
          </a:custGeom>
          <a:solidFill>
            <a:srgbClr val="0855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 name="Google Shape;54;p61"/>
          <p:cNvPicPr preferRelativeResize="0"/>
          <p:nvPr/>
        </p:nvPicPr>
        <p:blipFill rotWithShape="1">
          <a:blip r:embed="rId2">
            <a:alphaModFix/>
          </a:blip>
          <a:srcRect t="7157" b="22612"/>
          <a:stretch/>
        </p:blipFill>
        <p:spPr>
          <a:xfrm>
            <a:off x="8079029" y="667717"/>
            <a:ext cx="3274293" cy="95326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ertifications">
  <p:cSld name="Hyspan Certifications">
    <p:spTree>
      <p:nvGrpSpPr>
        <p:cNvPr id="1" name="Shape 55"/>
        <p:cNvGrpSpPr/>
        <p:nvPr/>
      </p:nvGrpSpPr>
      <p:grpSpPr>
        <a:xfrm>
          <a:off x="0" y="0"/>
          <a:ext cx="0" cy="0"/>
          <a:chOff x="0" y="0"/>
          <a:chExt cx="0" cy="0"/>
        </a:xfrm>
      </p:grpSpPr>
      <p:sp>
        <p:nvSpPr>
          <p:cNvPr id="56" name="Google Shape;56;p60"/>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Certifications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4" name="Google Shape;6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p:cSld name="FMI Title">
    <p:spTree>
      <p:nvGrpSpPr>
        <p:cNvPr id="1" name="Shape 70"/>
        <p:cNvGrpSpPr/>
        <p:nvPr/>
      </p:nvGrpSpPr>
      <p:grpSpPr>
        <a:xfrm>
          <a:off x="0" y="0"/>
          <a:ext cx="0" cy="0"/>
          <a:chOff x="0" y="0"/>
          <a:chExt cx="0" cy="0"/>
        </a:xfrm>
      </p:grpSpPr>
      <p:sp>
        <p:nvSpPr>
          <p:cNvPr id="71" name="Google Shape;71;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49"/>
          <p:cNvSpPr/>
          <p:nvPr/>
        </p:nvSpPr>
        <p:spPr>
          <a:xfrm flipH="1">
            <a:off x="0" y="0"/>
            <a:ext cx="10759440" cy="6858000"/>
          </a:xfrm>
          <a:custGeom>
            <a:avLst/>
            <a:gdLst/>
            <a:ahLst/>
            <a:cxnLst/>
            <a:rect l="l" t="t" r="r" b="b"/>
            <a:pathLst>
              <a:path w="10759440" h="6891372" extrusionOk="0">
                <a:moveTo>
                  <a:pt x="10759440" y="0"/>
                </a:moveTo>
                <a:lnTo>
                  <a:pt x="6934788" y="0"/>
                </a:lnTo>
                <a:lnTo>
                  <a:pt x="0" y="6891372"/>
                </a:lnTo>
                <a:lnTo>
                  <a:pt x="9356772" y="6891372"/>
                </a:lnTo>
                <a:lnTo>
                  <a:pt x="10759440" y="5497486"/>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49"/>
          <p:cNvSpPr/>
          <p:nvPr/>
        </p:nvSpPr>
        <p:spPr>
          <a:xfrm flipH="1">
            <a:off x="3786198" y="0"/>
            <a:ext cx="3358018" cy="3336995"/>
          </a:xfrm>
          <a:custGeom>
            <a:avLst/>
            <a:gdLst/>
            <a:ahLst/>
            <a:cxnLst/>
            <a:rect l="l" t="t" r="r" b="b"/>
            <a:pathLst>
              <a:path w="3358018" h="3336995" extrusionOk="0">
                <a:moveTo>
                  <a:pt x="3358018" y="0"/>
                </a:moveTo>
                <a:lnTo>
                  <a:pt x="2047966" y="0"/>
                </a:lnTo>
                <a:lnTo>
                  <a:pt x="0" y="2035145"/>
                </a:lnTo>
                <a:lnTo>
                  <a:pt x="0" y="3336995"/>
                </a:lnTo>
                <a:close/>
              </a:path>
            </a:pathLst>
          </a:custGeom>
          <a:solidFill>
            <a:srgbClr val="0855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49"/>
          <p:cNvSpPr/>
          <p:nvPr/>
        </p:nvSpPr>
        <p:spPr>
          <a:xfrm rot="10800000" flipH="1">
            <a:off x="0" y="4707743"/>
            <a:ext cx="2163804" cy="2150257"/>
          </a:xfrm>
          <a:custGeom>
            <a:avLst/>
            <a:gdLst/>
            <a:ahLst/>
            <a:cxnLst/>
            <a:rect l="l" t="t" r="r" b="b"/>
            <a:pathLst>
              <a:path w="3358018" h="3336995" extrusionOk="0">
                <a:moveTo>
                  <a:pt x="3358018" y="0"/>
                </a:moveTo>
                <a:lnTo>
                  <a:pt x="2047966" y="0"/>
                </a:lnTo>
                <a:lnTo>
                  <a:pt x="0" y="2035145"/>
                </a:lnTo>
                <a:lnTo>
                  <a:pt x="0" y="3336995"/>
                </a:lnTo>
                <a:close/>
              </a:path>
            </a:pathLst>
          </a:custGeom>
          <a:solidFill>
            <a:srgbClr val="0855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9"/>
          <p:cNvSpPr txBox="1"/>
          <p:nvPr/>
        </p:nvSpPr>
        <p:spPr>
          <a:xfrm>
            <a:off x="-2565878" y="5933917"/>
            <a:ext cx="7295559" cy="4001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0" i="1" u="none" strike="noStrike" cap="none">
                <a:solidFill>
                  <a:schemeClr val="lt1"/>
                </a:solidFill>
                <a:latin typeface="Roboto"/>
                <a:ea typeface="Roboto"/>
                <a:cs typeface="Roboto"/>
                <a:sym typeface="Roboto"/>
              </a:rPr>
              <a:t>Creating flexible solutions that last.</a:t>
            </a:r>
            <a:endParaRPr sz="1400" b="0" i="0" u="none" strike="noStrike" cap="none">
              <a:solidFill>
                <a:srgbClr val="000000"/>
              </a:solidFill>
              <a:latin typeface="Roboto"/>
              <a:ea typeface="Roboto"/>
              <a:cs typeface="Roboto"/>
              <a:sym typeface="Roboto"/>
            </a:endParaRPr>
          </a:p>
        </p:txBody>
      </p:sp>
      <p:pic>
        <p:nvPicPr>
          <p:cNvPr id="76" name="Google Shape;76;p49"/>
          <p:cNvPicPr preferRelativeResize="0"/>
          <p:nvPr/>
        </p:nvPicPr>
        <p:blipFill rotWithShape="1">
          <a:blip r:embed="rId3">
            <a:alphaModFix/>
          </a:blip>
          <a:srcRect/>
          <a:stretch/>
        </p:blipFill>
        <p:spPr>
          <a:xfrm>
            <a:off x="8243124" y="2297890"/>
            <a:ext cx="2904067" cy="75031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ers">
  <p:cSld name="FMI Partners">
    <p:spTree>
      <p:nvGrpSpPr>
        <p:cNvPr id="1" name="Shape 97"/>
        <p:cNvGrpSpPr/>
        <p:nvPr/>
      </p:nvGrpSpPr>
      <p:grpSpPr>
        <a:xfrm>
          <a:off x="0" y="0"/>
          <a:ext cx="0" cy="0"/>
          <a:chOff x="0" y="0"/>
          <a:chExt cx="0" cy="0"/>
        </a:xfrm>
      </p:grpSpPr>
      <p:sp>
        <p:nvSpPr>
          <p:cNvPr id="98" name="Google Shape;98;p51" descr="Deutz AG - Wikipedia"/>
          <p:cNvSpPr/>
          <p:nvPr/>
        </p:nvSpPr>
        <p:spPr>
          <a:xfrm>
            <a:off x="5943599" y="1332345"/>
            <a:ext cx="2249055" cy="2249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51"/>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Customers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abilities - D&amp;E">
  <p:cSld name="FMI Capabilities - D&amp;E">
    <p:spTree>
      <p:nvGrpSpPr>
        <p:cNvPr id="1" name="Shape 100"/>
        <p:cNvGrpSpPr/>
        <p:nvPr/>
      </p:nvGrpSpPr>
      <p:grpSpPr>
        <a:xfrm>
          <a:off x="0" y="0"/>
          <a:ext cx="0" cy="0"/>
          <a:chOff x="0" y="0"/>
          <a:chExt cx="0" cy="0"/>
        </a:xfrm>
      </p:grpSpPr>
      <p:sp>
        <p:nvSpPr>
          <p:cNvPr id="106" name="Google Shape;106;p52"/>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cxnSp>
        <p:nvCxnSpPr>
          <p:cNvPr id="2" name="Google Shape;56;p7">
            <a:extLst>
              <a:ext uri="{FF2B5EF4-FFF2-40B4-BE49-F238E27FC236}">
                <a16:creationId xmlns:a16="http://schemas.microsoft.com/office/drawing/2014/main" id="{FFA5B205-6EC1-DA82-94C8-590E6CC7D540}"/>
              </a:ext>
            </a:extLst>
          </p:cNvPr>
          <p:cNvCxnSpPr/>
          <p:nvPr userDrawn="1"/>
        </p:nvCxnSpPr>
        <p:spPr>
          <a:xfrm>
            <a:off x="665018" y="1634836"/>
            <a:ext cx="10688782" cy="0"/>
          </a:xfrm>
          <a:prstGeom prst="straightConnector1">
            <a:avLst/>
          </a:prstGeom>
          <a:noFill/>
          <a:ln w="12700" cap="flat" cmpd="sng">
            <a:solidFill>
              <a:srgbClr val="1700BF"/>
            </a:solidFill>
            <a:prstDash val="solid"/>
            <a:miter lim="800000"/>
            <a:headEnd type="none" w="sm" len="sm"/>
            <a:tailEnd type="none" w="sm" len="sm"/>
          </a:ln>
        </p:spPr>
      </p:cxnSp>
      <p:sp>
        <p:nvSpPr>
          <p:cNvPr id="3" name="Google Shape;57;p7">
            <a:extLst>
              <a:ext uri="{FF2B5EF4-FFF2-40B4-BE49-F238E27FC236}">
                <a16:creationId xmlns:a16="http://schemas.microsoft.com/office/drawing/2014/main" id="{9E52F7D2-ECED-07F3-A276-44BFFB3C8D6E}"/>
              </a:ext>
            </a:extLst>
          </p:cNvPr>
          <p:cNvSpPr txBox="1"/>
          <p:nvPr userDrawn="1"/>
        </p:nvSpPr>
        <p:spPr>
          <a:xfrm>
            <a:off x="905163" y="1311731"/>
            <a:ext cx="1884218" cy="646331"/>
          </a:xfrm>
          <a:prstGeom prst="rect">
            <a:avLst/>
          </a:prstGeom>
          <a:solidFill>
            <a:srgbClr val="26262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Roboto"/>
                <a:ea typeface="Roboto"/>
                <a:cs typeface="Roboto"/>
                <a:sym typeface="Roboto"/>
              </a:rPr>
              <a:t>Development </a:t>
            </a:r>
            <a:br>
              <a:rPr lang="en-US" sz="1800" b="0" i="0" u="none" strike="noStrike" cap="none" dirty="0">
                <a:solidFill>
                  <a:schemeClr val="lt1"/>
                </a:solidFill>
                <a:latin typeface="Roboto"/>
                <a:ea typeface="Roboto"/>
                <a:cs typeface="Roboto"/>
                <a:sym typeface="Roboto"/>
              </a:rPr>
            </a:br>
            <a:r>
              <a:rPr lang="en-US" sz="1800" b="0" i="0" u="none" strike="noStrike" cap="none" dirty="0">
                <a:solidFill>
                  <a:schemeClr val="lt1"/>
                </a:solidFill>
                <a:latin typeface="Roboto"/>
                <a:ea typeface="Roboto"/>
                <a:cs typeface="Roboto"/>
                <a:sym typeface="Roboto"/>
              </a:rPr>
              <a:t>&amp; Engineering</a:t>
            </a:r>
            <a:endParaRPr sz="1400" b="0" i="0" u="none" strike="noStrike" cap="none" dirty="0">
              <a:solidFill>
                <a:srgbClr val="000000"/>
              </a:solidFill>
              <a:latin typeface="Arial"/>
              <a:ea typeface="Arial"/>
              <a:cs typeface="Arial"/>
              <a:sym typeface="Arial"/>
            </a:endParaRPr>
          </a:p>
        </p:txBody>
      </p:sp>
      <p:sp>
        <p:nvSpPr>
          <p:cNvPr id="4" name="Google Shape;58;p7">
            <a:extLst>
              <a:ext uri="{FF2B5EF4-FFF2-40B4-BE49-F238E27FC236}">
                <a16:creationId xmlns:a16="http://schemas.microsoft.com/office/drawing/2014/main" id="{B6AB6F7B-B6D7-7AAF-31A4-0153A0D85CE9}"/>
              </a:ext>
            </a:extLst>
          </p:cNvPr>
          <p:cNvSpPr txBox="1"/>
          <p:nvPr userDrawn="1"/>
        </p:nvSpPr>
        <p:spPr>
          <a:xfrm>
            <a:off x="3640975" y="1480946"/>
            <a:ext cx="1948178"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Global Manufacturing</a:t>
            </a:r>
            <a:endParaRPr sz="1400" b="0" i="0" u="none" strike="noStrike" cap="none">
              <a:solidFill>
                <a:srgbClr val="000000"/>
              </a:solidFill>
              <a:latin typeface="Arial"/>
              <a:ea typeface="Arial"/>
              <a:cs typeface="Arial"/>
              <a:sym typeface="Arial"/>
            </a:endParaRPr>
          </a:p>
        </p:txBody>
      </p:sp>
      <p:sp>
        <p:nvSpPr>
          <p:cNvPr id="5" name="Google Shape;59;p7">
            <a:extLst>
              <a:ext uri="{FF2B5EF4-FFF2-40B4-BE49-F238E27FC236}">
                <a16:creationId xmlns:a16="http://schemas.microsoft.com/office/drawing/2014/main" id="{01392BD5-F79A-24EF-9A6E-5A8662B6D4F6}"/>
              </a:ext>
            </a:extLst>
          </p:cNvPr>
          <p:cNvSpPr txBox="1"/>
          <p:nvPr userDrawn="1"/>
        </p:nvSpPr>
        <p:spPr>
          <a:xfrm>
            <a:off x="6475846" y="1470275"/>
            <a:ext cx="2011221"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Arial"/>
              <a:ea typeface="Arial"/>
              <a:cs typeface="Arial"/>
              <a:sym typeface="Arial"/>
            </a:endParaRPr>
          </a:p>
        </p:txBody>
      </p:sp>
      <p:sp>
        <p:nvSpPr>
          <p:cNvPr id="6" name="Google Shape;60;p7">
            <a:extLst>
              <a:ext uri="{FF2B5EF4-FFF2-40B4-BE49-F238E27FC236}">
                <a16:creationId xmlns:a16="http://schemas.microsoft.com/office/drawing/2014/main" id="{E28ECCBC-8AB7-8862-030F-705AD6FF7160}"/>
              </a:ext>
            </a:extLst>
          </p:cNvPr>
          <p:cNvSpPr txBox="1"/>
          <p:nvPr userDrawn="1"/>
        </p:nvSpPr>
        <p:spPr>
          <a:xfrm>
            <a:off x="9275618" y="1470274"/>
            <a:ext cx="1884218"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Assurance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abilities - Global Manufacturing">
  <p:cSld name="FMI Capabilities - Global Manufacturing">
    <p:spTree>
      <p:nvGrpSpPr>
        <p:cNvPr id="1" name="Shape 107"/>
        <p:cNvGrpSpPr/>
        <p:nvPr/>
      </p:nvGrpSpPr>
      <p:grpSpPr>
        <a:xfrm>
          <a:off x="0" y="0"/>
          <a:ext cx="0" cy="0"/>
          <a:chOff x="0" y="0"/>
          <a:chExt cx="0" cy="0"/>
        </a:xfrm>
      </p:grpSpPr>
      <p:sp>
        <p:nvSpPr>
          <p:cNvPr id="113" name="Google Shape;113;p53"/>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cxnSp>
        <p:nvCxnSpPr>
          <p:cNvPr id="2" name="Google Shape;64;p8">
            <a:extLst>
              <a:ext uri="{FF2B5EF4-FFF2-40B4-BE49-F238E27FC236}">
                <a16:creationId xmlns:a16="http://schemas.microsoft.com/office/drawing/2014/main" id="{0AF507D1-3333-CBA8-466A-482BCBD11593}"/>
              </a:ext>
            </a:extLst>
          </p:cNvPr>
          <p:cNvCxnSpPr/>
          <p:nvPr userDrawn="1"/>
        </p:nvCxnSpPr>
        <p:spPr>
          <a:xfrm>
            <a:off x="665018" y="1634836"/>
            <a:ext cx="10688782" cy="0"/>
          </a:xfrm>
          <a:prstGeom prst="straightConnector1">
            <a:avLst/>
          </a:prstGeom>
          <a:noFill/>
          <a:ln w="12700" cap="flat" cmpd="sng">
            <a:solidFill>
              <a:srgbClr val="1700BF"/>
            </a:solidFill>
            <a:prstDash val="solid"/>
            <a:miter lim="800000"/>
            <a:headEnd type="none" w="sm" len="sm"/>
            <a:tailEnd type="none" w="sm" len="sm"/>
          </a:ln>
        </p:spPr>
      </p:cxnSp>
      <p:sp>
        <p:nvSpPr>
          <p:cNvPr id="3" name="Google Shape;65;p8">
            <a:extLst>
              <a:ext uri="{FF2B5EF4-FFF2-40B4-BE49-F238E27FC236}">
                <a16:creationId xmlns:a16="http://schemas.microsoft.com/office/drawing/2014/main" id="{4319BA95-29FC-278D-ED74-E3E602E850C9}"/>
              </a:ext>
            </a:extLst>
          </p:cNvPr>
          <p:cNvSpPr txBox="1"/>
          <p:nvPr userDrawn="1"/>
        </p:nvSpPr>
        <p:spPr>
          <a:xfrm>
            <a:off x="838200" y="1470272"/>
            <a:ext cx="2359885"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Arial"/>
              <a:ea typeface="Arial"/>
              <a:cs typeface="Arial"/>
              <a:sym typeface="Arial"/>
            </a:endParaRPr>
          </a:p>
        </p:txBody>
      </p:sp>
      <p:sp>
        <p:nvSpPr>
          <p:cNvPr id="4" name="Google Shape;66;p8">
            <a:extLst>
              <a:ext uri="{FF2B5EF4-FFF2-40B4-BE49-F238E27FC236}">
                <a16:creationId xmlns:a16="http://schemas.microsoft.com/office/drawing/2014/main" id="{B289948D-8152-8BB8-E635-9620D6C7F4B7}"/>
              </a:ext>
            </a:extLst>
          </p:cNvPr>
          <p:cNvSpPr txBox="1"/>
          <p:nvPr userDrawn="1"/>
        </p:nvSpPr>
        <p:spPr>
          <a:xfrm>
            <a:off x="3930080" y="1300994"/>
            <a:ext cx="1884218"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Global Manufacturing</a:t>
            </a:r>
            <a:endParaRPr sz="1400" b="0" i="0" u="none" strike="noStrike" cap="none">
              <a:solidFill>
                <a:srgbClr val="000000"/>
              </a:solidFill>
              <a:latin typeface="Arial"/>
              <a:ea typeface="Arial"/>
              <a:cs typeface="Arial"/>
              <a:sym typeface="Arial"/>
            </a:endParaRPr>
          </a:p>
        </p:txBody>
      </p:sp>
      <p:sp>
        <p:nvSpPr>
          <p:cNvPr id="5" name="Google Shape;67;p8">
            <a:extLst>
              <a:ext uri="{FF2B5EF4-FFF2-40B4-BE49-F238E27FC236}">
                <a16:creationId xmlns:a16="http://schemas.microsoft.com/office/drawing/2014/main" id="{6A181CEF-9150-6FB7-0133-EA1AC08B2890}"/>
              </a:ext>
            </a:extLst>
          </p:cNvPr>
          <p:cNvSpPr txBox="1"/>
          <p:nvPr userDrawn="1"/>
        </p:nvSpPr>
        <p:spPr>
          <a:xfrm>
            <a:off x="6458989" y="1470275"/>
            <a:ext cx="2028078"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Arial"/>
              <a:ea typeface="Arial"/>
              <a:cs typeface="Arial"/>
              <a:sym typeface="Arial"/>
            </a:endParaRPr>
          </a:p>
        </p:txBody>
      </p:sp>
      <p:sp>
        <p:nvSpPr>
          <p:cNvPr id="6" name="Google Shape;68;p8">
            <a:extLst>
              <a:ext uri="{FF2B5EF4-FFF2-40B4-BE49-F238E27FC236}">
                <a16:creationId xmlns:a16="http://schemas.microsoft.com/office/drawing/2014/main" id="{E39AD9DE-8904-4027-7C17-A9F5A9A8BBAC}"/>
              </a:ext>
            </a:extLst>
          </p:cNvPr>
          <p:cNvSpPr txBox="1"/>
          <p:nvPr userDrawn="1"/>
        </p:nvSpPr>
        <p:spPr>
          <a:xfrm>
            <a:off x="9275618" y="1470274"/>
            <a:ext cx="1884218"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Assurance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abilities - Program Management">
  <p:cSld name="FMI Capabilities - Program Management">
    <p:spTree>
      <p:nvGrpSpPr>
        <p:cNvPr id="1" name="Shape 114"/>
        <p:cNvGrpSpPr/>
        <p:nvPr/>
      </p:nvGrpSpPr>
      <p:grpSpPr>
        <a:xfrm>
          <a:off x="0" y="0"/>
          <a:ext cx="0" cy="0"/>
          <a:chOff x="0" y="0"/>
          <a:chExt cx="0" cy="0"/>
        </a:xfrm>
      </p:grpSpPr>
      <p:sp>
        <p:nvSpPr>
          <p:cNvPr id="120" name="Google Shape;120;p54"/>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cxnSp>
        <p:nvCxnSpPr>
          <p:cNvPr id="2" name="Google Shape;72;p9">
            <a:extLst>
              <a:ext uri="{FF2B5EF4-FFF2-40B4-BE49-F238E27FC236}">
                <a16:creationId xmlns:a16="http://schemas.microsoft.com/office/drawing/2014/main" id="{A08EA05F-A92C-D435-825F-6A6C3ECD6F26}"/>
              </a:ext>
            </a:extLst>
          </p:cNvPr>
          <p:cNvCxnSpPr/>
          <p:nvPr userDrawn="1"/>
        </p:nvCxnSpPr>
        <p:spPr>
          <a:xfrm>
            <a:off x="665018" y="1634836"/>
            <a:ext cx="10688782" cy="0"/>
          </a:xfrm>
          <a:prstGeom prst="straightConnector1">
            <a:avLst/>
          </a:prstGeom>
          <a:noFill/>
          <a:ln w="12700" cap="flat" cmpd="sng">
            <a:solidFill>
              <a:srgbClr val="1700BF"/>
            </a:solidFill>
            <a:prstDash val="solid"/>
            <a:miter lim="800000"/>
            <a:headEnd type="none" w="sm" len="sm"/>
            <a:tailEnd type="none" w="sm" len="sm"/>
          </a:ln>
        </p:spPr>
      </p:cxnSp>
      <p:sp>
        <p:nvSpPr>
          <p:cNvPr id="3" name="Google Shape;73;p9">
            <a:extLst>
              <a:ext uri="{FF2B5EF4-FFF2-40B4-BE49-F238E27FC236}">
                <a16:creationId xmlns:a16="http://schemas.microsoft.com/office/drawing/2014/main" id="{2825F1E6-C8E4-E2B2-BE6B-20FE131B3D0E}"/>
              </a:ext>
            </a:extLst>
          </p:cNvPr>
          <p:cNvSpPr txBox="1"/>
          <p:nvPr userDrawn="1"/>
        </p:nvSpPr>
        <p:spPr>
          <a:xfrm>
            <a:off x="838200" y="1470272"/>
            <a:ext cx="2359885"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Arial"/>
              <a:ea typeface="Arial"/>
              <a:cs typeface="Arial"/>
              <a:sym typeface="Arial"/>
            </a:endParaRPr>
          </a:p>
        </p:txBody>
      </p:sp>
      <p:sp>
        <p:nvSpPr>
          <p:cNvPr id="4" name="Google Shape;74;p9">
            <a:extLst>
              <a:ext uri="{FF2B5EF4-FFF2-40B4-BE49-F238E27FC236}">
                <a16:creationId xmlns:a16="http://schemas.microsoft.com/office/drawing/2014/main" id="{3DA5EB32-A890-E5DC-7C74-F09DC9BCEB29}"/>
              </a:ext>
            </a:extLst>
          </p:cNvPr>
          <p:cNvSpPr txBox="1"/>
          <p:nvPr userDrawn="1"/>
        </p:nvSpPr>
        <p:spPr>
          <a:xfrm>
            <a:off x="3857105" y="1470271"/>
            <a:ext cx="1957193"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Global Manufacturing</a:t>
            </a:r>
            <a:endParaRPr sz="1400" b="0" i="0" u="none" strike="noStrike" cap="none">
              <a:solidFill>
                <a:srgbClr val="000000"/>
              </a:solidFill>
              <a:latin typeface="Arial"/>
              <a:ea typeface="Arial"/>
              <a:cs typeface="Arial"/>
              <a:sym typeface="Arial"/>
            </a:endParaRPr>
          </a:p>
        </p:txBody>
      </p:sp>
      <p:sp>
        <p:nvSpPr>
          <p:cNvPr id="5" name="Google Shape;75;p9">
            <a:extLst>
              <a:ext uri="{FF2B5EF4-FFF2-40B4-BE49-F238E27FC236}">
                <a16:creationId xmlns:a16="http://schemas.microsoft.com/office/drawing/2014/main" id="{283174AF-69FF-7357-5231-C167B4A510FE}"/>
              </a:ext>
            </a:extLst>
          </p:cNvPr>
          <p:cNvSpPr txBox="1"/>
          <p:nvPr userDrawn="1"/>
        </p:nvSpPr>
        <p:spPr>
          <a:xfrm>
            <a:off x="6602849" y="1311670"/>
            <a:ext cx="1884218"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Arial"/>
              <a:ea typeface="Arial"/>
              <a:cs typeface="Arial"/>
              <a:sym typeface="Arial"/>
            </a:endParaRPr>
          </a:p>
        </p:txBody>
      </p:sp>
      <p:sp>
        <p:nvSpPr>
          <p:cNvPr id="6" name="Google Shape;76;p9">
            <a:extLst>
              <a:ext uri="{FF2B5EF4-FFF2-40B4-BE49-F238E27FC236}">
                <a16:creationId xmlns:a16="http://schemas.microsoft.com/office/drawing/2014/main" id="{765B8B8D-EBC1-D173-4213-77A03C1C24B2}"/>
              </a:ext>
            </a:extLst>
          </p:cNvPr>
          <p:cNvSpPr txBox="1"/>
          <p:nvPr userDrawn="1"/>
        </p:nvSpPr>
        <p:spPr>
          <a:xfrm>
            <a:off x="9275618" y="1470274"/>
            <a:ext cx="1884218"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Assurance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abilities - Quality Assurance">
  <p:cSld name="FMI Capabilities - Quality Assurance">
    <p:spTree>
      <p:nvGrpSpPr>
        <p:cNvPr id="1" name="Shape 121"/>
        <p:cNvGrpSpPr/>
        <p:nvPr/>
      </p:nvGrpSpPr>
      <p:grpSpPr>
        <a:xfrm>
          <a:off x="0" y="0"/>
          <a:ext cx="0" cy="0"/>
          <a:chOff x="0" y="0"/>
          <a:chExt cx="0" cy="0"/>
        </a:xfrm>
      </p:grpSpPr>
      <p:sp>
        <p:nvSpPr>
          <p:cNvPr id="127" name="Google Shape;127;p82"/>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cxnSp>
        <p:nvCxnSpPr>
          <p:cNvPr id="2" name="Google Shape;80;p10">
            <a:extLst>
              <a:ext uri="{FF2B5EF4-FFF2-40B4-BE49-F238E27FC236}">
                <a16:creationId xmlns:a16="http://schemas.microsoft.com/office/drawing/2014/main" id="{1C71CB9D-2260-01A9-B406-E299BEFF2EEC}"/>
              </a:ext>
            </a:extLst>
          </p:cNvPr>
          <p:cNvCxnSpPr/>
          <p:nvPr userDrawn="1"/>
        </p:nvCxnSpPr>
        <p:spPr>
          <a:xfrm>
            <a:off x="665018" y="1634836"/>
            <a:ext cx="10688782" cy="0"/>
          </a:xfrm>
          <a:prstGeom prst="straightConnector1">
            <a:avLst/>
          </a:prstGeom>
          <a:noFill/>
          <a:ln w="12700" cap="flat" cmpd="sng">
            <a:solidFill>
              <a:srgbClr val="1700BF"/>
            </a:solidFill>
            <a:prstDash val="solid"/>
            <a:miter lim="800000"/>
            <a:headEnd type="none" w="sm" len="sm"/>
            <a:tailEnd type="none" w="sm" len="sm"/>
          </a:ln>
        </p:spPr>
      </p:cxnSp>
      <p:sp>
        <p:nvSpPr>
          <p:cNvPr id="3" name="Google Shape;81;p10">
            <a:extLst>
              <a:ext uri="{FF2B5EF4-FFF2-40B4-BE49-F238E27FC236}">
                <a16:creationId xmlns:a16="http://schemas.microsoft.com/office/drawing/2014/main" id="{D9387C39-9EDF-8ECB-193F-BA1E73ACC0EC}"/>
              </a:ext>
            </a:extLst>
          </p:cNvPr>
          <p:cNvSpPr txBox="1"/>
          <p:nvPr userDrawn="1"/>
        </p:nvSpPr>
        <p:spPr>
          <a:xfrm>
            <a:off x="838200" y="1470272"/>
            <a:ext cx="2359885"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Arial"/>
              <a:ea typeface="Arial"/>
              <a:cs typeface="Arial"/>
              <a:sym typeface="Arial"/>
            </a:endParaRPr>
          </a:p>
        </p:txBody>
      </p:sp>
      <p:sp>
        <p:nvSpPr>
          <p:cNvPr id="4" name="Google Shape;82;p10">
            <a:extLst>
              <a:ext uri="{FF2B5EF4-FFF2-40B4-BE49-F238E27FC236}">
                <a16:creationId xmlns:a16="http://schemas.microsoft.com/office/drawing/2014/main" id="{38845104-0027-1211-26C2-73D3D8AA8602}"/>
              </a:ext>
            </a:extLst>
          </p:cNvPr>
          <p:cNvSpPr txBox="1"/>
          <p:nvPr userDrawn="1"/>
        </p:nvSpPr>
        <p:spPr>
          <a:xfrm>
            <a:off x="3848793" y="1470271"/>
            <a:ext cx="1965505"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Global Manufacturing</a:t>
            </a:r>
            <a:endParaRPr sz="1400" b="0" i="0" u="none" strike="noStrike" cap="none">
              <a:solidFill>
                <a:srgbClr val="000000"/>
              </a:solidFill>
              <a:latin typeface="Arial"/>
              <a:ea typeface="Arial"/>
              <a:cs typeface="Arial"/>
              <a:sym typeface="Arial"/>
            </a:endParaRPr>
          </a:p>
        </p:txBody>
      </p:sp>
      <p:sp>
        <p:nvSpPr>
          <p:cNvPr id="5" name="Google Shape;83;p10">
            <a:extLst>
              <a:ext uri="{FF2B5EF4-FFF2-40B4-BE49-F238E27FC236}">
                <a16:creationId xmlns:a16="http://schemas.microsoft.com/office/drawing/2014/main" id="{4C1932B8-42F9-A2E9-17C8-DF6A1B29DA35}"/>
              </a:ext>
            </a:extLst>
          </p:cNvPr>
          <p:cNvSpPr txBox="1"/>
          <p:nvPr userDrawn="1"/>
        </p:nvSpPr>
        <p:spPr>
          <a:xfrm>
            <a:off x="6521562" y="1470270"/>
            <a:ext cx="1965505" cy="30777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Arial"/>
              <a:ea typeface="Arial"/>
              <a:cs typeface="Arial"/>
              <a:sym typeface="Arial"/>
            </a:endParaRPr>
          </a:p>
        </p:txBody>
      </p:sp>
      <p:sp>
        <p:nvSpPr>
          <p:cNvPr id="6" name="Google Shape;84;p10">
            <a:extLst>
              <a:ext uri="{FF2B5EF4-FFF2-40B4-BE49-F238E27FC236}">
                <a16:creationId xmlns:a16="http://schemas.microsoft.com/office/drawing/2014/main" id="{5C9D9F6F-E503-0A04-7EB8-D4B158242DB3}"/>
              </a:ext>
            </a:extLst>
          </p:cNvPr>
          <p:cNvSpPr txBox="1"/>
          <p:nvPr userDrawn="1"/>
        </p:nvSpPr>
        <p:spPr>
          <a:xfrm>
            <a:off x="9219062" y="1311670"/>
            <a:ext cx="1884218"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Quality </a:t>
            </a:r>
            <a:br>
              <a:rPr lang="en-US" sz="1800" b="0" i="0" u="none" strike="noStrike" cap="none">
                <a:solidFill>
                  <a:schemeClr val="lt1"/>
                </a:solidFill>
                <a:latin typeface="Roboto"/>
                <a:ea typeface="Roboto"/>
                <a:cs typeface="Roboto"/>
                <a:sym typeface="Roboto"/>
              </a:rPr>
            </a:br>
            <a:r>
              <a:rPr lang="en-US" sz="18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p:cSld name="Hyspan Blank">
    <p:spTree>
      <p:nvGrpSpPr>
        <p:cNvPr id="1" name="Shape 13"/>
        <p:cNvGrpSpPr/>
        <p:nvPr/>
      </p:nvGrpSpPr>
      <p:grpSpPr>
        <a:xfrm>
          <a:off x="0" y="0"/>
          <a:ext cx="0" cy="0"/>
          <a:chOff x="0" y="0"/>
          <a:chExt cx="0" cy="0"/>
        </a:xfrm>
      </p:grpSpPr>
      <p:sp>
        <p:nvSpPr>
          <p:cNvPr id="14" name="Google Shape;14;p37" descr="Deutz AG - Wikipedia"/>
          <p:cNvSpPr/>
          <p:nvPr/>
        </p:nvSpPr>
        <p:spPr>
          <a:xfrm>
            <a:off x="5943599" y="1332345"/>
            <a:ext cx="2249055" cy="2249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MI Snapshot">
  <p:cSld name="FMI Blank">
    <p:spTree>
      <p:nvGrpSpPr>
        <p:cNvPr id="1" name="Shape 12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ertifications">
  <p:cSld name="FMI Certifications">
    <p:spTree>
      <p:nvGrpSpPr>
        <p:cNvPr id="1" name="Shape 129"/>
        <p:cNvGrpSpPr/>
        <p:nvPr/>
      </p:nvGrpSpPr>
      <p:grpSpPr>
        <a:xfrm>
          <a:off x="0" y="0"/>
          <a:ext cx="0" cy="0"/>
          <a:chOff x="0" y="0"/>
          <a:chExt cx="0" cy="0"/>
        </a:xfrm>
      </p:grpSpPr>
      <p:grpSp>
        <p:nvGrpSpPr>
          <p:cNvPr id="130" name="Google Shape;130;p81"/>
          <p:cNvGrpSpPr/>
          <p:nvPr/>
        </p:nvGrpSpPr>
        <p:grpSpPr>
          <a:xfrm>
            <a:off x="860413" y="2621592"/>
            <a:ext cx="10471175" cy="1614816"/>
            <a:chOff x="2351728" y="3785448"/>
            <a:chExt cx="10471175" cy="1614816"/>
          </a:xfrm>
        </p:grpSpPr>
        <p:pic>
          <p:nvPicPr>
            <p:cNvPr id="131" name="Google Shape;131;p81"/>
            <p:cNvPicPr preferRelativeResize="0"/>
            <p:nvPr/>
          </p:nvPicPr>
          <p:blipFill rotWithShape="1">
            <a:blip r:embed="rId2">
              <a:alphaModFix/>
            </a:blip>
            <a:srcRect r="57370"/>
            <a:stretch/>
          </p:blipFill>
          <p:spPr>
            <a:xfrm>
              <a:off x="11272910" y="3794463"/>
              <a:ext cx="1549993" cy="1596786"/>
            </a:xfrm>
            <a:prstGeom prst="rect">
              <a:avLst/>
            </a:prstGeom>
            <a:noFill/>
            <a:ln>
              <a:noFill/>
            </a:ln>
          </p:spPr>
        </p:pic>
        <p:pic>
          <p:nvPicPr>
            <p:cNvPr id="132" name="Google Shape;132;p81"/>
            <p:cNvPicPr preferRelativeResize="0"/>
            <p:nvPr/>
          </p:nvPicPr>
          <p:blipFill rotWithShape="1">
            <a:blip r:embed="rId3">
              <a:alphaModFix/>
            </a:blip>
            <a:srcRect l="13510" t="11213" r="15984" b="10959"/>
            <a:stretch/>
          </p:blipFill>
          <p:spPr>
            <a:xfrm>
              <a:off x="2351728" y="3785448"/>
              <a:ext cx="1511299" cy="1614816"/>
            </a:xfrm>
            <a:prstGeom prst="rect">
              <a:avLst/>
            </a:prstGeom>
            <a:noFill/>
            <a:ln>
              <a:noFill/>
            </a:ln>
          </p:spPr>
        </p:pic>
        <p:pic>
          <p:nvPicPr>
            <p:cNvPr id="133" name="Google Shape;133;p81"/>
            <p:cNvPicPr preferRelativeResize="0"/>
            <p:nvPr/>
          </p:nvPicPr>
          <p:blipFill rotWithShape="1">
            <a:blip r:embed="rId4">
              <a:alphaModFix/>
            </a:blip>
            <a:srcRect/>
            <a:stretch/>
          </p:blipFill>
          <p:spPr>
            <a:xfrm>
              <a:off x="6096000" y="3829571"/>
              <a:ext cx="1542473" cy="1526571"/>
            </a:xfrm>
            <a:prstGeom prst="rect">
              <a:avLst/>
            </a:prstGeom>
            <a:noFill/>
            <a:ln>
              <a:noFill/>
            </a:ln>
          </p:spPr>
        </p:pic>
        <p:pic>
          <p:nvPicPr>
            <p:cNvPr id="134" name="Google Shape;134;p81"/>
            <p:cNvPicPr preferRelativeResize="0"/>
            <p:nvPr/>
          </p:nvPicPr>
          <p:blipFill rotWithShape="1">
            <a:blip r:embed="rId5">
              <a:alphaModFix/>
            </a:blip>
            <a:srcRect l="19928" r="20341"/>
            <a:stretch/>
          </p:blipFill>
          <p:spPr>
            <a:xfrm>
              <a:off x="8020692" y="3814801"/>
              <a:ext cx="1542473" cy="1556110"/>
            </a:xfrm>
            <a:prstGeom prst="rect">
              <a:avLst/>
            </a:prstGeom>
            <a:noFill/>
            <a:ln>
              <a:noFill/>
            </a:ln>
          </p:spPr>
        </p:pic>
        <p:pic>
          <p:nvPicPr>
            <p:cNvPr id="135" name="Google Shape;135;p81"/>
            <p:cNvPicPr preferRelativeResize="0"/>
            <p:nvPr/>
          </p:nvPicPr>
          <p:blipFill rotWithShape="1">
            <a:blip r:embed="rId6">
              <a:alphaModFix/>
            </a:blip>
            <a:srcRect/>
            <a:stretch/>
          </p:blipFill>
          <p:spPr>
            <a:xfrm>
              <a:off x="9945384" y="4146364"/>
              <a:ext cx="945307" cy="892984"/>
            </a:xfrm>
            <a:prstGeom prst="rect">
              <a:avLst/>
            </a:prstGeom>
            <a:noFill/>
            <a:ln>
              <a:noFill/>
            </a:ln>
          </p:spPr>
        </p:pic>
        <p:pic>
          <p:nvPicPr>
            <p:cNvPr id="136" name="Google Shape;136;p81"/>
            <p:cNvPicPr preferRelativeResize="0"/>
            <p:nvPr/>
          </p:nvPicPr>
          <p:blipFill rotWithShape="1">
            <a:blip r:embed="rId7">
              <a:alphaModFix/>
            </a:blip>
            <a:srcRect/>
            <a:stretch/>
          </p:blipFill>
          <p:spPr>
            <a:xfrm>
              <a:off x="4202482" y="3837207"/>
              <a:ext cx="1511299" cy="1511299"/>
            </a:xfrm>
            <a:prstGeom prst="rect">
              <a:avLst/>
            </a:prstGeom>
            <a:noFill/>
            <a:ln>
              <a:noFill/>
            </a:ln>
          </p:spPr>
        </p:pic>
      </p:grpSp>
      <p:sp>
        <p:nvSpPr>
          <p:cNvPr id="137" name="Google Shape;137;p81"/>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Certifications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hank You">
  <p:cSld name="FMI Thank You">
    <p:spTree>
      <p:nvGrpSpPr>
        <p:cNvPr id="1" name="Shape 138"/>
        <p:cNvGrpSpPr/>
        <p:nvPr/>
      </p:nvGrpSpPr>
      <p:grpSpPr>
        <a:xfrm>
          <a:off x="0" y="0"/>
          <a:ext cx="0" cy="0"/>
          <a:chOff x="0" y="0"/>
          <a:chExt cx="0" cy="0"/>
        </a:xfrm>
      </p:grpSpPr>
      <p:sp>
        <p:nvSpPr>
          <p:cNvPr id="139" name="Google Shape;139;p83"/>
          <p:cNvSpPr/>
          <p:nvPr/>
        </p:nvSpPr>
        <p:spPr>
          <a:xfrm flipH="1">
            <a:off x="3761487" y="0"/>
            <a:ext cx="3430267" cy="3336995"/>
          </a:xfrm>
          <a:custGeom>
            <a:avLst/>
            <a:gdLst/>
            <a:ahLst/>
            <a:cxnLst/>
            <a:rect l="l" t="t" r="r" b="b"/>
            <a:pathLst>
              <a:path w="3358018" h="3336995" extrusionOk="0">
                <a:moveTo>
                  <a:pt x="3358018" y="0"/>
                </a:moveTo>
                <a:lnTo>
                  <a:pt x="2047966" y="0"/>
                </a:lnTo>
                <a:lnTo>
                  <a:pt x="0" y="2035145"/>
                </a:lnTo>
                <a:lnTo>
                  <a:pt x="0" y="3336995"/>
                </a:lnTo>
                <a:close/>
              </a:path>
            </a:pathLst>
          </a:custGeom>
          <a:solidFill>
            <a:srgbClr val="0855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Google Shape;141;p83"/>
          <p:cNvSpPr/>
          <p:nvPr/>
        </p:nvSpPr>
        <p:spPr>
          <a:xfrm flipH="1">
            <a:off x="0" y="0"/>
            <a:ext cx="10759440" cy="6858000"/>
          </a:xfrm>
          <a:custGeom>
            <a:avLst/>
            <a:gdLst/>
            <a:ahLst/>
            <a:cxnLst/>
            <a:rect l="l" t="t" r="r" b="b"/>
            <a:pathLst>
              <a:path w="10759440" h="6891372" extrusionOk="0">
                <a:moveTo>
                  <a:pt x="10759440" y="0"/>
                </a:moveTo>
                <a:lnTo>
                  <a:pt x="6934788" y="0"/>
                </a:lnTo>
                <a:lnTo>
                  <a:pt x="0" y="6891372"/>
                </a:lnTo>
                <a:lnTo>
                  <a:pt x="9356772" y="6891372"/>
                </a:lnTo>
                <a:lnTo>
                  <a:pt x="10759440" y="5497486"/>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2" name="Google Shape;142;p83"/>
          <p:cNvPicPr preferRelativeResize="0"/>
          <p:nvPr/>
        </p:nvPicPr>
        <p:blipFill rotWithShape="1">
          <a:blip r:embed="rId3">
            <a:alphaModFix/>
          </a:blip>
          <a:srcRect r="19639" b="43819"/>
          <a:stretch/>
        </p:blipFill>
        <p:spPr>
          <a:xfrm>
            <a:off x="7885633" y="423368"/>
            <a:ext cx="3430267" cy="294184"/>
          </a:xfrm>
          <a:prstGeom prst="rect">
            <a:avLst/>
          </a:prstGeom>
          <a:noFill/>
          <a:ln>
            <a:noFill/>
          </a:ln>
        </p:spPr>
      </p:pic>
      <p:sp>
        <p:nvSpPr>
          <p:cNvPr id="143" name="Google Shape;143;p83"/>
          <p:cNvSpPr txBox="1"/>
          <p:nvPr/>
        </p:nvSpPr>
        <p:spPr>
          <a:xfrm>
            <a:off x="8034748" y="717552"/>
            <a:ext cx="3132036" cy="44475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F7F7F"/>
              </a:buClr>
              <a:buSzPts val="1200"/>
              <a:buFont typeface="Arial"/>
              <a:buNone/>
            </a:pPr>
            <a:r>
              <a:rPr lang="en-US" sz="1200" b="1" i="1" u="none" strike="noStrike" cap="none">
                <a:solidFill>
                  <a:srgbClr val="7F7F7F"/>
                </a:solidFill>
                <a:latin typeface="Roboto"/>
                <a:ea typeface="Roboto"/>
                <a:cs typeface="Roboto"/>
                <a:sym typeface="Roboto"/>
              </a:rPr>
              <a:t>100% employee owned</a:t>
            </a:r>
            <a:endParaRPr sz="1400" b="0" i="0" u="none" strike="noStrike" cap="none">
              <a:solidFill>
                <a:srgbClr val="000000"/>
              </a:solidFill>
              <a:latin typeface="Roboto"/>
              <a:ea typeface="Roboto"/>
              <a:cs typeface="Roboto"/>
              <a:sym typeface="Roboto"/>
            </a:endParaRPr>
          </a:p>
        </p:txBody>
      </p:sp>
      <p:sp>
        <p:nvSpPr>
          <p:cNvPr id="144" name="Google Shape;144;p83"/>
          <p:cNvSpPr/>
          <p:nvPr/>
        </p:nvSpPr>
        <p:spPr>
          <a:xfrm rot="10800000" flipH="1">
            <a:off x="0" y="4707743"/>
            <a:ext cx="2163804" cy="2150257"/>
          </a:xfrm>
          <a:custGeom>
            <a:avLst/>
            <a:gdLst/>
            <a:ahLst/>
            <a:cxnLst/>
            <a:rect l="l" t="t" r="r" b="b"/>
            <a:pathLst>
              <a:path w="3358018" h="3336995" extrusionOk="0">
                <a:moveTo>
                  <a:pt x="3358018" y="0"/>
                </a:moveTo>
                <a:lnTo>
                  <a:pt x="2047966" y="0"/>
                </a:lnTo>
                <a:lnTo>
                  <a:pt x="0" y="2035145"/>
                </a:lnTo>
                <a:lnTo>
                  <a:pt x="0" y="3336995"/>
                </a:lnTo>
                <a:close/>
              </a:path>
            </a:pathLst>
          </a:custGeom>
          <a:solidFill>
            <a:srgbClr val="0855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83"/>
          <p:cNvSpPr txBox="1"/>
          <p:nvPr/>
        </p:nvSpPr>
        <p:spPr>
          <a:xfrm>
            <a:off x="7443739" y="962254"/>
            <a:ext cx="411480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855A2"/>
                </a:solidFill>
                <a:latin typeface="Roboto"/>
                <a:ea typeface="Roboto"/>
                <a:cs typeface="Roboto"/>
                <a:sym typeface="Roboto"/>
              </a:rPr>
              <a:t>Creating flexible solutions that last.</a:t>
            </a:r>
            <a:endParaRPr sz="1400" b="0" i="0" u="none" strike="noStrike" cap="none">
              <a:solidFill>
                <a:srgbClr val="000000"/>
              </a:solidFill>
              <a:latin typeface="Roboto"/>
              <a:ea typeface="Roboto"/>
              <a:cs typeface="Roboto"/>
              <a:sym typeface="Robo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Google Shape;15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rporate Structure" type="blank">
  <p:cSld name="BLANK">
    <p:spTree>
      <p:nvGrpSpPr>
        <p:cNvPr id="1" name="Shape 15"/>
        <p:cNvGrpSpPr/>
        <p:nvPr/>
      </p:nvGrpSpPr>
      <p:grpSpPr>
        <a:xfrm>
          <a:off x="0" y="0"/>
          <a:ext cx="0" cy="0"/>
          <a:chOff x="0" y="0"/>
          <a:chExt cx="0" cy="0"/>
        </a:xfrm>
      </p:grpSpPr>
      <p:sp>
        <p:nvSpPr>
          <p:cNvPr id="16" name="Google Shape;16;p38"/>
          <p:cNvSpPr txBox="1"/>
          <p:nvPr/>
        </p:nvSpPr>
        <p:spPr>
          <a:xfrm>
            <a:off x="300180" y="124689"/>
            <a:ext cx="11739419" cy="557485"/>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Corporate Structure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rkets">
  <p:cSld name="Hyspan Markets">
    <p:spTree>
      <p:nvGrpSpPr>
        <p:cNvPr id="1" name="Shape 17"/>
        <p:cNvGrpSpPr/>
        <p:nvPr/>
      </p:nvGrpSpPr>
      <p:grpSpPr>
        <a:xfrm>
          <a:off x="0" y="0"/>
          <a:ext cx="0" cy="0"/>
          <a:chOff x="0" y="0"/>
          <a:chExt cx="0" cy="0"/>
        </a:xfrm>
      </p:grpSpPr>
      <p:sp>
        <p:nvSpPr>
          <p:cNvPr id="18" name="Google Shape;18;p39"/>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Hyspan Markets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ers">
  <p:cSld name="Hyspan Partners">
    <p:spTree>
      <p:nvGrpSpPr>
        <p:cNvPr id="1" name="Shape 19"/>
        <p:cNvGrpSpPr/>
        <p:nvPr/>
      </p:nvGrpSpPr>
      <p:grpSpPr>
        <a:xfrm>
          <a:off x="0" y="0"/>
          <a:ext cx="0" cy="0"/>
          <a:chOff x="0" y="0"/>
          <a:chExt cx="0" cy="0"/>
        </a:xfrm>
      </p:grpSpPr>
      <p:sp>
        <p:nvSpPr>
          <p:cNvPr id="20" name="Google Shape;20;p40" descr="Deutz AG - Wikipedia"/>
          <p:cNvSpPr/>
          <p:nvPr/>
        </p:nvSpPr>
        <p:spPr>
          <a:xfrm>
            <a:off x="5943599" y="1332345"/>
            <a:ext cx="2249055" cy="2249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0"/>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Customers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abilities - D&amp;E">
  <p:cSld name="Hyspan Capabilities - D&amp;E">
    <p:spTree>
      <p:nvGrpSpPr>
        <p:cNvPr id="1" name="Shape 22"/>
        <p:cNvGrpSpPr/>
        <p:nvPr/>
      </p:nvGrpSpPr>
      <p:grpSpPr>
        <a:xfrm>
          <a:off x="0" y="0"/>
          <a:ext cx="0" cy="0"/>
          <a:chOff x="0" y="0"/>
          <a:chExt cx="0" cy="0"/>
        </a:xfrm>
      </p:grpSpPr>
      <p:cxnSp>
        <p:nvCxnSpPr>
          <p:cNvPr id="23" name="Google Shape;23;p41"/>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24" name="Google Shape;24;p41"/>
          <p:cNvSpPr txBox="1"/>
          <p:nvPr/>
        </p:nvSpPr>
        <p:spPr>
          <a:xfrm>
            <a:off x="905163" y="1311731"/>
            <a:ext cx="1884218" cy="646331"/>
          </a:xfrm>
          <a:prstGeom prst="rect">
            <a:avLst/>
          </a:prstGeom>
          <a:solidFill>
            <a:srgbClr val="26262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Development </a:t>
            </a:r>
            <a:br>
              <a:rPr lang="en-US" sz="1800" b="0" i="0" u="none" strike="noStrike" cap="none">
                <a:solidFill>
                  <a:schemeClr val="lt1"/>
                </a:solidFill>
                <a:latin typeface="Roboto"/>
                <a:ea typeface="Roboto"/>
                <a:cs typeface="Roboto"/>
                <a:sym typeface="Roboto"/>
              </a:rPr>
            </a:br>
            <a:r>
              <a:rPr lang="en-US" sz="1800" b="0" i="0" u="none" strike="noStrike" cap="none">
                <a:solidFill>
                  <a:schemeClr val="lt1"/>
                </a:solidFill>
                <a:latin typeface="Roboto"/>
                <a:ea typeface="Roboto"/>
                <a:cs typeface="Roboto"/>
                <a:sym typeface="Roboto"/>
              </a:rPr>
              <a:t>&amp; Engineering</a:t>
            </a:r>
            <a:endParaRPr sz="1400" b="0" i="0" u="none" strike="noStrike" cap="none">
              <a:solidFill>
                <a:srgbClr val="000000"/>
              </a:solidFill>
              <a:latin typeface="Roboto"/>
              <a:ea typeface="Roboto"/>
              <a:cs typeface="Roboto"/>
              <a:sym typeface="Roboto"/>
            </a:endParaRPr>
          </a:p>
        </p:txBody>
      </p:sp>
      <p:sp>
        <p:nvSpPr>
          <p:cNvPr id="25" name="Google Shape;25;p41"/>
          <p:cNvSpPr txBox="1"/>
          <p:nvPr/>
        </p:nvSpPr>
        <p:spPr>
          <a:xfrm>
            <a:off x="3577932" y="1480946"/>
            <a:ext cx="2124599" cy="307736"/>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Manufacturing</a:t>
            </a:r>
            <a:endParaRPr sz="1400" b="0" i="0" u="none" strike="noStrike" cap="none">
              <a:solidFill>
                <a:srgbClr val="000000"/>
              </a:solidFill>
              <a:latin typeface="Roboto"/>
              <a:ea typeface="Roboto"/>
              <a:cs typeface="Roboto"/>
              <a:sym typeface="Roboto"/>
            </a:endParaRPr>
          </a:p>
        </p:txBody>
      </p:sp>
      <p:sp>
        <p:nvSpPr>
          <p:cNvPr id="26" name="Google Shape;26;p41"/>
          <p:cNvSpPr txBox="1"/>
          <p:nvPr/>
        </p:nvSpPr>
        <p:spPr>
          <a:xfrm>
            <a:off x="6602849" y="1470275"/>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27" name="Google Shape;27;p41"/>
          <p:cNvSpPr txBox="1"/>
          <p:nvPr/>
        </p:nvSpPr>
        <p:spPr>
          <a:xfrm>
            <a:off x="9275618" y="1470274"/>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 Assurance</a:t>
            </a:r>
            <a:endParaRPr sz="1400" b="0" i="0" u="none" strike="noStrike" cap="none">
              <a:solidFill>
                <a:srgbClr val="000000"/>
              </a:solidFill>
              <a:latin typeface="Roboto"/>
              <a:ea typeface="Roboto"/>
              <a:cs typeface="Roboto"/>
              <a:sym typeface="Roboto"/>
            </a:endParaRPr>
          </a:p>
        </p:txBody>
      </p:sp>
      <p:sp>
        <p:nvSpPr>
          <p:cNvPr id="28" name="Google Shape;28;p41"/>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abilities - Global Manufacturing">
  <p:cSld name="Capabilities - Global Manufacturing">
    <p:spTree>
      <p:nvGrpSpPr>
        <p:cNvPr id="1" name="Shape 29"/>
        <p:cNvGrpSpPr/>
        <p:nvPr/>
      </p:nvGrpSpPr>
      <p:grpSpPr>
        <a:xfrm>
          <a:off x="0" y="0"/>
          <a:ext cx="0" cy="0"/>
          <a:chOff x="0" y="0"/>
          <a:chExt cx="0" cy="0"/>
        </a:xfrm>
      </p:grpSpPr>
      <p:cxnSp>
        <p:nvCxnSpPr>
          <p:cNvPr id="30" name="Google Shape;30;p42"/>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31" name="Google Shape;31;p42"/>
          <p:cNvSpPr txBox="1"/>
          <p:nvPr/>
        </p:nvSpPr>
        <p:spPr>
          <a:xfrm>
            <a:off x="944412" y="1470272"/>
            <a:ext cx="2253673"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Roboto"/>
              <a:ea typeface="Roboto"/>
              <a:cs typeface="Roboto"/>
              <a:sym typeface="Roboto"/>
            </a:endParaRPr>
          </a:p>
        </p:txBody>
      </p:sp>
      <p:sp>
        <p:nvSpPr>
          <p:cNvPr id="32" name="Google Shape;32;p42"/>
          <p:cNvSpPr txBox="1"/>
          <p:nvPr/>
        </p:nvSpPr>
        <p:spPr>
          <a:xfrm>
            <a:off x="3953045" y="1450190"/>
            <a:ext cx="1884218" cy="36929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Manufacturing</a:t>
            </a:r>
            <a:endParaRPr sz="1400" b="0" i="0" u="none" strike="noStrike" cap="none">
              <a:solidFill>
                <a:srgbClr val="000000"/>
              </a:solidFill>
              <a:latin typeface="Roboto"/>
              <a:ea typeface="Roboto"/>
              <a:cs typeface="Roboto"/>
              <a:sym typeface="Roboto"/>
            </a:endParaRPr>
          </a:p>
        </p:txBody>
      </p:sp>
      <p:sp>
        <p:nvSpPr>
          <p:cNvPr id="33" name="Google Shape;33;p42"/>
          <p:cNvSpPr txBox="1"/>
          <p:nvPr/>
        </p:nvSpPr>
        <p:spPr>
          <a:xfrm>
            <a:off x="6602849" y="1470275"/>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34" name="Google Shape;34;p42"/>
          <p:cNvSpPr txBox="1"/>
          <p:nvPr/>
        </p:nvSpPr>
        <p:spPr>
          <a:xfrm>
            <a:off x="9275618" y="1470274"/>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Roboto"/>
              <a:ea typeface="Roboto"/>
              <a:cs typeface="Roboto"/>
              <a:sym typeface="Roboto"/>
            </a:endParaRPr>
          </a:p>
        </p:txBody>
      </p:sp>
      <p:sp>
        <p:nvSpPr>
          <p:cNvPr id="35" name="Google Shape;35;p42"/>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abilities - Program Management">
  <p:cSld name="Hyspan Capabilities - Program Management">
    <p:spTree>
      <p:nvGrpSpPr>
        <p:cNvPr id="1" name="Shape 36"/>
        <p:cNvGrpSpPr/>
        <p:nvPr/>
      </p:nvGrpSpPr>
      <p:grpSpPr>
        <a:xfrm>
          <a:off x="0" y="0"/>
          <a:ext cx="0" cy="0"/>
          <a:chOff x="0" y="0"/>
          <a:chExt cx="0" cy="0"/>
        </a:xfrm>
      </p:grpSpPr>
      <p:cxnSp>
        <p:nvCxnSpPr>
          <p:cNvPr id="37" name="Google Shape;37;p43"/>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38" name="Google Shape;38;p43"/>
          <p:cNvSpPr txBox="1"/>
          <p:nvPr/>
        </p:nvSpPr>
        <p:spPr>
          <a:xfrm>
            <a:off x="944412" y="1470272"/>
            <a:ext cx="2253673"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Roboto"/>
              <a:ea typeface="Roboto"/>
              <a:cs typeface="Roboto"/>
              <a:sym typeface="Roboto"/>
            </a:endParaRPr>
          </a:p>
        </p:txBody>
      </p:sp>
      <p:sp>
        <p:nvSpPr>
          <p:cNvPr id="39" name="Google Shape;39;p43"/>
          <p:cNvSpPr txBox="1"/>
          <p:nvPr/>
        </p:nvSpPr>
        <p:spPr>
          <a:xfrm>
            <a:off x="3840594" y="1480967"/>
            <a:ext cx="2119745" cy="307736"/>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Manufacturing</a:t>
            </a:r>
            <a:endParaRPr sz="1400" b="0" i="0" u="none" strike="noStrike" cap="none">
              <a:solidFill>
                <a:srgbClr val="000000"/>
              </a:solidFill>
              <a:latin typeface="Roboto"/>
              <a:ea typeface="Roboto"/>
              <a:cs typeface="Roboto"/>
              <a:sym typeface="Roboto"/>
            </a:endParaRPr>
          </a:p>
        </p:txBody>
      </p:sp>
      <p:sp>
        <p:nvSpPr>
          <p:cNvPr id="40" name="Google Shape;40;p43"/>
          <p:cNvSpPr txBox="1"/>
          <p:nvPr/>
        </p:nvSpPr>
        <p:spPr>
          <a:xfrm>
            <a:off x="6602849" y="1311670"/>
            <a:ext cx="1884218"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41" name="Google Shape;41;p43"/>
          <p:cNvSpPr txBox="1"/>
          <p:nvPr/>
        </p:nvSpPr>
        <p:spPr>
          <a:xfrm>
            <a:off x="9275618" y="1470274"/>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Roboto"/>
              <a:ea typeface="Roboto"/>
              <a:cs typeface="Roboto"/>
              <a:sym typeface="Roboto"/>
            </a:endParaRPr>
          </a:p>
        </p:txBody>
      </p:sp>
      <p:sp>
        <p:nvSpPr>
          <p:cNvPr id="42" name="Google Shape;42;p43"/>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abilities - Quality Assurance">
  <p:cSld name="Hyspan Capabilities - Quality Assurance">
    <p:spTree>
      <p:nvGrpSpPr>
        <p:cNvPr id="1" name="Shape 43"/>
        <p:cNvGrpSpPr/>
        <p:nvPr/>
      </p:nvGrpSpPr>
      <p:grpSpPr>
        <a:xfrm>
          <a:off x="0" y="0"/>
          <a:ext cx="0" cy="0"/>
          <a:chOff x="0" y="0"/>
          <a:chExt cx="0" cy="0"/>
        </a:xfrm>
      </p:grpSpPr>
      <p:cxnSp>
        <p:nvCxnSpPr>
          <p:cNvPr id="44" name="Google Shape;44;p44"/>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45" name="Google Shape;45;p44"/>
          <p:cNvSpPr txBox="1"/>
          <p:nvPr/>
        </p:nvSpPr>
        <p:spPr>
          <a:xfrm>
            <a:off x="944412" y="1470272"/>
            <a:ext cx="2253673"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Roboto"/>
              <a:ea typeface="Roboto"/>
              <a:cs typeface="Roboto"/>
              <a:sym typeface="Roboto"/>
            </a:endParaRPr>
          </a:p>
        </p:txBody>
      </p:sp>
      <p:sp>
        <p:nvSpPr>
          <p:cNvPr id="46" name="Google Shape;46;p44"/>
          <p:cNvSpPr txBox="1"/>
          <p:nvPr/>
        </p:nvSpPr>
        <p:spPr>
          <a:xfrm>
            <a:off x="3836438" y="1480967"/>
            <a:ext cx="2128058" cy="307736"/>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Manufacturing</a:t>
            </a:r>
            <a:endParaRPr sz="1400" b="0" i="0" u="none" strike="noStrike" cap="none">
              <a:solidFill>
                <a:srgbClr val="000000"/>
              </a:solidFill>
              <a:latin typeface="Roboto"/>
              <a:ea typeface="Roboto"/>
              <a:cs typeface="Roboto"/>
              <a:sym typeface="Roboto"/>
            </a:endParaRPr>
          </a:p>
        </p:txBody>
      </p:sp>
      <p:sp>
        <p:nvSpPr>
          <p:cNvPr id="47" name="Google Shape;47;p44"/>
          <p:cNvSpPr txBox="1"/>
          <p:nvPr/>
        </p:nvSpPr>
        <p:spPr>
          <a:xfrm>
            <a:off x="6602849" y="1470270"/>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48" name="Google Shape;48;p44"/>
          <p:cNvSpPr txBox="1"/>
          <p:nvPr/>
        </p:nvSpPr>
        <p:spPr>
          <a:xfrm>
            <a:off x="9219062" y="1311670"/>
            <a:ext cx="1884218"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Quality </a:t>
            </a:r>
            <a:br>
              <a:rPr lang="en-US" sz="1800" b="0" i="0" u="none" strike="noStrike" cap="none">
                <a:solidFill>
                  <a:schemeClr val="lt1"/>
                </a:solidFill>
                <a:latin typeface="Roboto"/>
                <a:ea typeface="Roboto"/>
                <a:cs typeface="Roboto"/>
                <a:sym typeface="Roboto"/>
              </a:rPr>
            </a:br>
            <a:r>
              <a:rPr lang="en-US" sz="18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Roboto"/>
              <a:ea typeface="Roboto"/>
              <a:cs typeface="Roboto"/>
              <a:sym typeface="Roboto"/>
            </a:endParaRPr>
          </a:p>
        </p:txBody>
      </p:sp>
      <p:sp>
        <p:nvSpPr>
          <p:cNvPr id="49" name="Google Shape;49;p44"/>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3.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35"/>
          <p:cNvCxnSpPr/>
          <p:nvPr/>
        </p:nvCxnSpPr>
        <p:spPr>
          <a:xfrm>
            <a:off x="669637" y="678759"/>
            <a:ext cx="10852727" cy="0"/>
          </a:xfrm>
          <a:prstGeom prst="straightConnector1">
            <a:avLst/>
          </a:prstGeom>
          <a:noFill/>
          <a:ln w="9525" cap="flat" cmpd="sng">
            <a:solidFill>
              <a:srgbClr val="0855A2"/>
            </a:solidFill>
            <a:prstDash val="solid"/>
            <a:miter lim="800000"/>
            <a:headEnd type="none" w="sm" len="sm"/>
            <a:tailEnd type="none" w="sm" len="sm"/>
          </a:ln>
        </p:spPr>
      </p:cxnSp>
      <p:pic>
        <p:nvPicPr>
          <p:cNvPr id="11" name="Google Shape;11;p35"/>
          <p:cNvPicPr preferRelativeResize="0"/>
          <p:nvPr/>
        </p:nvPicPr>
        <p:blipFill rotWithShape="1">
          <a:blip r:embed="rId13">
            <a:alphaModFix/>
          </a:blip>
          <a:srcRect t="7157" b="22612"/>
          <a:stretch/>
        </p:blipFill>
        <p:spPr>
          <a:xfrm>
            <a:off x="0" y="85826"/>
            <a:ext cx="2036618" cy="5929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pic>
        <p:nvPicPr>
          <p:cNvPr id="58" name="Google Shape;58;p45"/>
          <p:cNvPicPr preferRelativeResize="0"/>
          <p:nvPr/>
        </p:nvPicPr>
        <p:blipFill rotWithShape="1">
          <a:blip r:embed="rId4">
            <a:alphaModFix/>
          </a:blip>
          <a:srcRect/>
          <a:stretch/>
        </p:blipFill>
        <p:spPr>
          <a:xfrm>
            <a:off x="0" y="-91438"/>
            <a:ext cx="2317561" cy="927025"/>
          </a:xfrm>
          <a:prstGeom prst="rect">
            <a:avLst/>
          </a:prstGeom>
          <a:noFill/>
          <a:ln>
            <a:noFill/>
          </a:ln>
        </p:spPr>
      </p:pic>
      <p:cxnSp>
        <p:nvCxnSpPr>
          <p:cNvPr id="59" name="Google Shape;59;p45"/>
          <p:cNvCxnSpPr/>
          <p:nvPr/>
        </p:nvCxnSpPr>
        <p:spPr>
          <a:xfrm>
            <a:off x="669637" y="678759"/>
            <a:ext cx="10852727" cy="0"/>
          </a:xfrm>
          <a:prstGeom prst="straightConnector1">
            <a:avLst/>
          </a:prstGeom>
          <a:noFill/>
          <a:ln w="9525" cap="flat" cmpd="sng">
            <a:solidFill>
              <a:srgbClr val="0855A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cxnSp>
        <p:nvCxnSpPr>
          <p:cNvPr id="68" name="Google Shape;68;p48"/>
          <p:cNvCxnSpPr/>
          <p:nvPr/>
        </p:nvCxnSpPr>
        <p:spPr>
          <a:xfrm>
            <a:off x="669637" y="678759"/>
            <a:ext cx="10852727" cy="0"/>
          </a:xfrm>
          <a:prstGeom prst="straightConnector1">
            <a:avLst/>
          </a:prstGeom>
          <a:noFill/>
          <a:ln w="9525" cap="flat" cmpd="sng">
            <a:solidFill>
              <a:srgbClr val="0855A2"/>
            </a:solidFill>
            <a:prstDash val="solid"/>
            <a:miter lim="800000"/>
            <a:headEnd type="none" w="sm" len="sm"/>
            <a:tailEnd type="none" w="sm" len="sm"/>
          </a:ln>
        </p:spPr>
      </p:cxnSp>
      <p:pic>
        <p:nvPicPr>
          <p:cNvPr id="69" name="Google Shape;69;p48"/>
          <p:cNvPicPr preferRelativeResize="0"/>
          <p:nvPr/>
        </p:nvPicPr>
        <p:blipFill rotWithShape="1">
          <a:blip r:embed="rId11">
            <a:alphaModFix/>
          </a:blip>
          <a:srcRect/>
          <a:stretch/>
        </p:blipFill>
        <p:spPr>
          <a:xfrm>
            <a:off x="287844" y="109898"/>
            <a:ext cx="1923341" cy="4969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pic>
        <p:nvPicPr>
          <p:cNvPr id="147" name="Google Shape;147;p55"/>
          <p:cNvPicPr preferRelativeResize="0"/>
          <p:nvPr/>
        </p:nvPicPr>
        <p:blipFill rotWithShape="1">
          <a:blip r:embed="rId3">
            <a:alphaModFix/>
          </a:blip>
          <a:srcRect t="21156" b="29075"/>
          <a:stretch/>
        </p:blipFill>
        <p:spPr>
          <a:xfrm>
            <a:off x="99752" y="131963"/>
            <a:ext cx="2261062" cy="546796"/>
          </a:xfrm>
          <a:prstGeom prst="rect">
            <a:avLst/>
          </a:prstGeom>
          <a:noFill/>
          <a:ln>
            <a:noFill/>
          </a:ln>
        </p:spPr>
      </p:pic>
      <p:cxnSp>
        <p:nvCxnSpPr>
          <p:cNvPr id="148" name="Google Shape;148;p55"/>
          <p:cNvCxnSpPr/>
          <p:nvPr/>
        </p:nvCxnSpPr>
        <p:spPr>
          <a:xfrm>
            <a:off x="669637" y="678759"/>
            <a:ext cx="10852727" cy="0"/>
          </a:xfrm>
          <a:prstGeom prst="straightConnector1">
            <a:avLst/>
          </a:prstGeom>
          <a:noFill/>
          <a:ln w="9525" cap="flat" cmpd="sng">
            <a:solidFill>
              <a:srgbClr val="0855A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83.jpg"/><Relationship Id="rId4" Type="http://schemas.openxmlformats.org/officeDocument/2006/relationships/image" Target="../media/image82.jp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86.jpg"/><Relationship Id="rId4" Type="http://schemas.openxmlformats.org/officeDocument/2006/relationships/image" Target="../media/image85.jpg"/><Relationship Id="rId9"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png"/><Relationship Id="rId7" Type="http://schemas.openxmlformats.org/officeDocument/2006/relationships/image" Target="../media/image94.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 Id="rId9" Type="http://schemas.openxmlformats.org/officeDocument/2006/relationships/image" Target="../media/image96.jpg"/></Relationships>
</file>

<file path=ppt/slides/_rels/slide15.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00.png"/><Relationship Id="rId11" Type="http://schemas.openxmlformats.org/officeDocument/2006/relationships/image" Target="../media/image105.jpg"/><Relationship Id="rId5" Type="http://schemas.openxmlformats.org/officeDocument/2006/relationships/image" Target="../media/image99.png"/><Relationship Id="rId10" Type="http://schemas.openxmlformats.org/officeDocument/2006/relationships/image" Target="../media/image104.jpg"/><Relationship Id="rId4" Type="http://schemas.openxmlformats.org/officeDocument/2006/relationships/image" Target="../media/image98.png"/><Relationship Id="rId9" Type="http://schemas.openxmlformats.org/officeDocument/2006/relationships/image" Target="../media/image103.jpg"/></Relationships>
</file>

<file path=ppt/slides/_rels/slide16.xml.rels><?xml version="1.0" encoding="UTF-8" standalone="yes"?>
<Relationships xmlns="http://schemas.openxmlformats.org/package/2006/relationships"><Relationship Id="rId8" Type="http://schemas.openxmlformats.org/officeDocument/2006/relationships/image" Target="../media/image110.jpg"/><Relationship Id="rId13" Type="http://schemas.openxmlformats.org/officeDocument/2006/relationships/image" Target="../media/image115.png"/><Relationship Id="rId3" Type="http://schemas.openxmlformats.org/officeDocument/2006/relationships/image" Target="../media/image106.gif"/><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8.jpg"/><Relationship Id="rId2" Type="http://schemas.openxmlformats.org/officeDocument/2006/relationships/notesSlide" Target="../notesSlides/notesSlide16.xml"/><Relationship Id="rId16"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54.jpg"/><Relationship Id="rId15" Type="http://schemas.openxmlformats.org/officeDocument/2006/relationships/image" Target="../media/image116.png"/><Relationship Id="rId10" Type="http://schemas.openxmlformats.org/officeDocument/2006/relationships/image" Target="../media/image112.png"/><Relationship Id="rId4" Type="http://schemas.openxmlformats.org/officeDocument/2006/relationships/image" Target="../media/image107.jpg"/><Relationship Id="rId9" Type="http://schemas.openxmlformats.org/officeDocument/2006/relationships/image" Target="../media/image111.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21.png"/><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25.jpg"/><Relationship Id="rId5" Type="http://schemas.openxmlformats.org/officeDocument/2006/relationships/image" Target="../media/image124.png"/><Relationship Id="rId4" Type="http://schemas.openxmlformats.org/officeDocument/2006/relationships/image" Target="../media/image123.jpg"/></Relationships>
</file>

<file path=ppt/slides/_rels/slide1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g"/><Relationship Id="rId7"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33.jpg"/><Relationship Id="rId5" Type="http://schemas.openxmlformats.org/officeDocument/2006/relationships/image" Target="../media/image132.png"/><Relationship Id="rId4" Type="http://schemas.openxmlformats.org/officeDocument/2006/relationships/image" Target="../media/image131.jpg"/></Relationships>
</file>

<file path=ppt/slides/_rels/slide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41.jpg"/><Relationship Id="rId7" Type="http://schemas.openxmlformats.org/officeDocument/2006/relationships/image" Target="../media/image145.jpg"/><Relationship Id="rId2" Type="http://schemas.openxmlformats.org/officeDocument/2006/relationships/image" Target="../media/image140.jpg"/><Relationship Id="rId1" Type="http://schemas.openxmlformats.org/officeDocument/2006/relationships/slideLayout" Target="../slideLayouts/slideLayout20.xml"/><Relationship Id="rId6" Type="http://schemas.openxmlformats.org/officeDocument/2006/relationships/image" Target="../media/image144.png"/><Relationship Id="rId5" Type="http://schemas.openxmlformats.org/officeDocument/2006/relationships/image" Target="../media/image143.jpg"/><Relationship Id="rId4" Type="http://schemas.openxmlformats.org/officeDocument/2006/relationships/image" Target="../media/image142.jpg"/></Relationships>
</file>

<file path=ppt/slides/_rels/slide24.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jp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49.png"/><Relationship Id="rId11" Type="http://schemas.openxmlformats.org/officeDocument/2006/relationships/image" Target="../media/image154.jpg"/><Relationship Id="rId5" Type="http://schemas.openxmlformats.org/officeDocument/2006/relationships/image" Target="../media/image148.jpg"/><Relationship Id="rId15" Type="http://schemas.openxmlformats.org/officeDocument/2006/relationships/image" Target="../media/image158.png"/><Relationship Id="rId10" Type="http://schemas.openxmlformats.org/officeDocument/2006/relationships/image" Target="../media/image153.jp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jpg"/></Relationships>
</file>

<file path=ppt/slides/_rels/slide25.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167.jpg"/><Relationship Id="rId5" Type="http://schemas.openxmlformats.org/officeDocument/2006/relationships/image" Target="../media/image166.png"/><Relationship Id="rId4" Type="http://schemas.openxmlformats.org/officeDocument/2006/relationships/image" Target="../media/image165.png"/></Relationships>
</file>

<file path=ppt/slides/_rels/slide27.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8.png"/><Relationship Id="rId7" Type="http://schemas.openxmlformats.org/officeDocument/2006/relationships/image" Target="../media/image172.jp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jpg"/><Relationship Id="rId9" Type="http://schemas.openxmlformats.org/officeDocument/2006/relationships/image" Target="../media/image174.jpg"/></Relationships>
</file>

<file path=ppt/slides/_rels/slide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76.jp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30.xm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slide" Target="slide14.xml"/><Relationship Id="rId10" Type="http://schemas.openxmlformats.org/officeDocument/2006/relationships/image" Target="../media/image22.png"/><Relationship Id="rId4" Type="http://schemas.openxmlformats.org/officeDocument/2006/relationships/image" Target="../media/image21.jpg"/><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77.jpg"/><Relationship Id="rId7" Type="http://schemas.openxmlformats.org/officeDocument/2006/relationships/image" Target="../media/image18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80.jpg"/><Relationship Id="rId5" Type="http://schemas.openxmlformats.org/officeDocument/2006/relationships/image" Target="../media/image179.png"/><Relationship Id="rId4" Type="http://schemas.openxmlformats.org/officeDocument/2006/relationships/image" Target="../media/image178.jpg"/></Relationships>
</file>

<file path=ppt/slides/_rels/slide31.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18" Type="http://schemas.openxmlformats.org/officeDocument/2006/relationships/image" Target="../media/image197.jp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jpg"/><Relationship Id="rId17" Type="http://schemas.openxmlformats.org/officeDocument/2006/relationships/image" Target="../media/image196.jpg"/><Relationship Id="rId2" Type="http://schemas.openxmlformats.org/officeDocument/2006/relationships/notesSlide" Target="../notesSlides/notesSlide30.xml"/><Relationship Id="rId16" Type="http://schemas.openxmlformats.org/officeDocument/2006/relationships/image" Target="../media/image195.png"/><Relationship Id="rId1" Type="http://schemas.openxmlformats.org/officeDocument/2006/relationships/slideLayout" Target="../slideLayouts/slideLayout23.xml"/><Relationship Id="rId6" Type="http://schemas.openxmlformats.org/officeDocument/2006/relationships/image" Target="../media/image185.png"/><Relationship Id="rId11" Type="http://schemas.openxmlformats.org/officeDocument/2006/relationships/image" Target="../media/image190.jpg"/><Relationship Id="rId5" Type="http://schemas.openxmlformats.org/officeDocument/2006/relationships/image" Target="../media/image184.png"/><Relationship Id="rId15" Type="http://schemas.openxmlformats.org/officeDocument/2006/relationships/image" Target="../media/image194.png"/><Relationship Id="rId10" Type="http://schemas.openxmlformats.org/officeDocument/2006/relationships/image" Target="../media/image189.jpg"/><Relationship Id="rId19" Type="http://schemas.openxmlformats.org/officeDocument/2006/relationships/image" Target="../media/image198.png"/><Relationship Id="rId4" Type="http://schemas.openxmlformats.org/officeDocument/2006/relationships/image" Target="../media/image183.png"/><Relationship Id="rId9" Type="http://schemas.openxmlformats.org/officeDocument/2006/relationships/image" Target="../media/image188.jpg"/><Relationship Id="rId14" Type="http://schemas.openxmlformats.org/officeDocument/2006/relationships/image" Target="../media/image193.png"/></Relationships>
</file>

<file path=ppt/slides/_rels/slide32.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18" Type="http://schemas.openxmlformats.org/officeDocument/2006/relationships/image" Target="../media/image214.png"/><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208.png"/><Relationship Id="rId17" Type="http://schemas.openxmlformats.org/officeDocument/2006/relationships/image" Target="../media/image213.png"/><Relationship Id="rId2" Type="http://schemas.openxmlformats.org/officeDocument/2006/relationships/notesSlide" Target="../notesSlides/notesSlide31.xml"/><Relationship Id="rId16" Type="http://schemas.openxmlformats.org/officeDocument/2006/relationships/image" Target="../media/image212.png"/><Relationship Id="rId1" Type="http://schemas.openxmlformats.org/officeDocument/2006/relationships/slideLayout" Target="../slideLayouts/slideLayout23.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5" Type="http://schemas.openxmlformats.org/officeDocument/2006/relationships/image" Target="../media/image211.png"/><Relationship Id="rId10" Type="http://schemas.openxmlformats.org/officeDocument/2006/relationships/image" Target="../media/image206.png"/><Relationship Id="rId19" Type="http://schemas.openxmlformats.org/officeDocument/2006/relationships/image" Target="../media/image215.png"/><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10.png"/></Relationships>
</file>

<file path=ppt/slides/_rels/slide3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3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223.jpg"/><Relationship Id="rId5" Type="http://schemas.openxmlformats.org/officeDocument/2006/relationships/image" Target="../media/image222.png"/><Relationship Id="rId4" Type="http://schemas.openxmlformats.org/officeDocument/2006/relationships/image" Target="../media/image221.png"/></Relationships>
</file>

<file path=ppt/slides/_rels/slide3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227.png"/><Relationship Id="rId5" Type="http://schemas.openxmlformats.org/officeDocument/2006/relationships/image" Target="../media/image226.jpg"/><Relationship Id="rId4" Type="http://schemas.openxmlformats.org/officeDocument/2006/relationships/image" Target="../media/image225.png"/></Relationships>
</file>

<file path=ppt/slides/_rels/slide36.xml.rels><?xml version="1.0" encoding="UTF-8" standalone="yes"?>
<Relationships xmlns="http://schemas.openxmlformats.org/package/2006/relationships"><Relationship Id="rId3" Type="http://schemas.openxmlformats.org/officeDocument/2006/relationships/image" Target="../media/image228.jpg"/><Relationship Id="rId7" Type="http://schemas.openxmlformats.org/officeDocument/2006/relationships/image" Target="../media/image231.jp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33.jpg"/><Relationship Id="rId5" Type="http://schemas.openxmlformats.org/officeDocument/2006/relationships/image" Target="../media/image232.png"/><Relationship Id="rId4" Type="http://schemas.openxmlformats.org/officeDocument/2006/relationships/image" Target="../media/image15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6.xml"/><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slide" Target="slide18.xml"/><Relationship Id="rId4" Type="http://schemas.openxmlformats.org/officeDocument/2006/relationships/image" Target="../media/image2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34.jpg"/><Relationship Id="rId9" Type="http://schemas.openxmlformats.org/officeDocument/2006/relationships/image" Target="../media/image39.jpg"/></Relationships>
</file>

<file path=ppt/slides/_rels/slide8.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jpg"/><Relationship Id="rId12"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43.pn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 Id="rId14" Type="http://schemas.openxmlformats.org/officeDocument/2006/relationships/image" Target="../media/image52.jpg"/></Relationships>
</file>

<file path=ppt/slides/_rels/slide9.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18" Type="http://schemas.openxmlformats.org/officeDocument/2006/relationships/image" Target="../media/image67.jpg"/><Relationship Id="rId3" Type="http://schemas.openxmlformats.org/officeDocument/2006/relationships/image" Target="../media/image5.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9.xml"/><Relationship Id="rId16" Type="http://schemas.openxmlformats.org/officeDocument/2006/relationships/image" Target="../media/image65.jpg"/><Relationship Id="rId20" Type="http://schemas.openxmlformats.org/officeDocument/2006/relationships/image" Target="../media/image69.jp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jpg"/><Relationship Id="rId14" Type="http://schemas.openxmlformats.org/officeDocument/2006/relationships/image" Target="../media/image6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
          <p:cNvSpPr txBox="1"/>
          <p:nvPr/>
        </p:nvSpPr>
        <p:spPr>
          <a:xfrm>
            <a:off x="3049276" y="3475120"/>
            <a:ext cx="6093448" cy="107667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855A2"/>
              </a:buClr>
              <a:buSzPts val="4800"/>
              <a:buFont typeface="Quattrocento Sans"/>
              <a:buNone/>
            </a:pPr>
            <a:r>
              <a:rPr lang="en-US" sz="4800" b="1" i="0" u="none" strike="noStrike" cap="none">
                <a:solidFill>
                  <a:srgbClr val="0855A2"/>
                </a:solidFill>
                <a:latin typeface="Roboto"/>
                <a:ea typeface="Roboto"/>
                <a:cs typeface="Roboto"/>
                <a:sym typeface="Roboto"/>
              </a:rPr>
              <a:t>Master Title Style</a:t>
            </a:r>
            <a:endParaRPr sz="1400" b="0" i="0" u="none" strike="noStrike" cap="none">
              <a:solidFill>
                <a:srgbClr val="000000"/>
              </a:solidFill>
              <a:latin typeface="Roboto"/>
              <a:ea typeface="Roboto"/>
              <a:cs typeface="Roboto"/>
              <a:sym typeface="Roboto"/>
            </a:endParaRPr>
          </a:p>
        </p:txBody>
      </p:sp>
      <p:pic>
        <p:nvPicPr>
          <p:cNvPr id="158" name="Google Shape;158;p1"/>
          <p:cNvPicPr preferRelativeResize="0"/>
          <p:nvPr/>
        </p:nvPicPr>
        <p:blipFill rotWithShape="1">
          <a:blip r:embed="rId3">
            <a:alphaModFix/>
          </a:blip>
          <a:srcRect/>
          <a:stretch/>
        </p:blipFill>
        <p:spPr>
          <a:xfrm>
            <a:off x="4581185" y="1624613"/>
            <a:ext cx="3029630" cy="10766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9"/>
          <p:cNvSpPr txBox="1"/>
          <p:nvPr/>
        </p:nvSpPr>
        <p:spPr>
          <a:xfrm>
            <a:off x="488974" y="2836582"/>
            <a:ext cx="3458113"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Roboto"/>
                <a:ea typeface="Roboto"/>
                <a:cs typeface="Roboto"/>
                <a:sym typeface="Roboto"/>
              </a:rPr>
              <a:t>Hyspan’s solution approach includes design and engineering of metal bellows, expansion joints, compensators, and pump and V-flex connectors ranging in diameter from 3/4" NPS through 20 foot diameter. </a:t>
            </a:r>
            <a:endParaRPr sz="1100" b="0" i="0" u="none" strike="noStrike" cap="none">
              <a:solidFill>
                <a:schemeClr val="dk1"/>
              </a:solidFill>
              <a:latin typeface="Roboto"/>
              <a:ea typeface="Roboto"/>
              <a:cs typeface="Roboto"/>
              <a:sym typeface="Roboto"/>
            </a:endParaRPr>
          </a:p>
        </p:txBody>
      </p:sp>
      <p:grpSp>
        <p:nvGrpSpPr>
          <p:cNvPr id="340" name="Google Shape;340;p9"/>
          <p:cNvGrpSpPr/>
          <p:nvPr/>
        </p:nvGrpSpPr>
        <p:grpSpPr>
          <a:xfrm>
            <a:off x="3839082" y="4773378"/>
            <a:ext cx="1995703" cy="1267777"/>
            <a:chOff x="5783694" y="2342468"/>
            <a:chExt cx="1955246" cy="1267777"/>
          </a:xfrm>
        </p:grpSpPr>
        <p:pic>
          <p:nvPicPr>
            <p:cNvPr id="341" name="Google Shape;341;p9" descr="System Engineering &amp; Review"/>
            <p:cNvPicPr preferRelativeResize="0"/>
            <p:nvPr/>
          </p:nvPicPr>
          <p:blipFill rotWithShape="1">
            <a:blip r:embed="rId3">
              <a:alphaModFix/>
            </a:blip>
            <a:srcRect/>
            <a:stretch/>
          </p:blipFill>
          <p:spPr>
            <a:xfrm>
              <a:off x="5831037" y="2342468"/>
              <a:ext cx="1695450" cy="952500"/>
            </a:xfrm>
            <a:prstGeom prst="rect">
              <a:avLst/>
            </a:prstGeom>
            <a:noFill/>
            <a:ln>
              <a:noFill/>
            </a:ln>
          </p:spPr>
        </p:pic>
        <p:sp>
          <p:nvSpPr>
            <p:cNvPr id="342" name="Google Shape;342;p9"/>
            <p:cNvSpPr txBox="1"/>
            <p:nvPr/>
          </p:nvSpPr>
          <p:spPr>
            <a:xfrm>
              <a:off x="5783694" y="3364064"/>
              <a:ext cx="1955246"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0" i="1" u="none" strike="noStrike" cap="none">
                  <a:solidFill>
                    <a:srgbClr val="000000"/>
                  </a:solidFill>
                  <a:latin typeface="Roboto"/>
                  <a:ea typeface="Roboto"/>
                  <a:cs typeface="Roboto"/>
                  <a:sym typeface="Roboto"/>
                </a:rPr>
                <a:t>System Engineering &amp; Review</a:t>
              </a:r>
              <a:endParaRPr sz="1000" b="0" i="1" u="none" strike="noStrike" cap="none">
                <a:solidFill>
                  <a:srgbClr val="000000"/>
                </a:solidFill>
                <a:latin typeface="Roboto"/>
                <a:ea typeface="Roboto"/>
                <a:cs typeface="Roboto"/>
                <a:sym typeface="Roboto"/>
              </a:endParaRPr>
            </a:p>
          </p:txBody>
        </p:sp>
      </p:grpSp>
      <p:grpSp>
        <p:nvGrpSpPr>
          <p:cNvPr id="343" name="Google Shape;343;p9"/>
          <p:cNvGrpSpPr/>
          <p:nvPr/>
        </p:nvGrpSpPr>
        <p:grpSpPr>
          <a:xfrm>
            <a:off x="5701745" y="4702316"/>
            <a:ext cx="1730532" cy="1338839"/>
            <a:chOff x="5956480" y="4277682"/>
            <a:chExt cx="1695450" cy="1338839"/>
          </a:xfrm>
        </p:grpSpPr>
        <p:pic>
          <p:nvPicPr>
            <p:cNvPr id="344" name="Google Shape;344;p9" descr="Force &amp; Stress Analysis"/>
            <p:cNvPicPr preferRelativeResize="0"/>
            <p:nvPr/>
          </p:nvPicPr>
          <p:blipFill rotWithShape="1">
            <a:blip r:embed="rId4">
              <a:alphaModFix/>
            </a:blip>
            <a:srcRect/>
            <a:stretch/>
          </p:blipFill>
          <p:spPr>
            <a:xfrm>
              <a:off x="5956480" y="4277682"/>
              <a:ext cx="1695450" cy="952500"/>
            </a:xfrm>
            <a:prstGeom prst="rect">
              <a:avLst/>
            </a:prstGeom>
            <a:noFill/>
            <a:ln>
              <a:noFill/>
            </a:ln>
          </p:spPr>
        </p:pic>
        <p:sp>
          <p:nvSpPr>
            <p:cNvPr id="345" name="Google Shape;345;p9"/>
            <p:cNvSpPr txBox="1"/>
            <p:nvPr/>
          </p:nvSpPr>
          <p:spPr>
            <a:xfrm>
              <a:off x="6080823" y="5370340"/>
              <a:ext cx="1446764"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0" i="1" u="none" strike="noStrike" cap="none">
                  <a:solidFill>
                    <a:srgbClr val="000000"/>
                  </a:solidFill>
                  <a:latin typeface="Roboto"/>
                  <a:ea typeface="Roboto"/>
                  <a:cs typeface="Roboto"/>
                  <a:sym typeface="Roboto"/>
                </a:rPr>
                <a:t>Force &amp; Stress Analysis</a:t>
              </a:r>
              <a:endParaRPr sz="1000" b="0" i="1" u="none" strike="noStrike" cap="none">
                <a:solidFill>
                  <a:srgbClr val="000000"/>
                </a:solidFill>
                <a:latin typeface="Roboto"/>
                <a:ea typeface="Roboto"/>
                <a:cs typeface="Roboto"/>
                <a:sym typeface="Roboto"/>
              </a:endParaRPr>
            </a:p>
          </p:txBody>
        </p:sp>
      </p:grpSp>
      <p:sp>
        <p:nvSpPr>
          <p:cNvPr id="346" name="Google Shape;346;p9"/>
          <p:cNvSpPr txBox="1"/>
          <p:nvPr/>
        </p:nvSpPr>
        <p:spPr>
          <a:xfrm>
            <a:off x="517616" y="4702316"/>
            <a:ext cx="393047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Roboto"/>
                <a:ea typeface="Roboto"/>
                <a:cs typeface="Roboto"/>
                <a:sym typeface="Roboto"/>
              </a:rPr>
              <a:t>Leveraging engineering software including:</a:t>
            </a:r>
            <a:endParaRPr sz="12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a:solidFill>
                  <a:srgbClr val="000000"/>
                </a:solidFill>
                <a:latin typeface="Roboto"/>
                <a:ea typeface="Roboto"/>
                <a:cs typeface="Roboto"/>
                <a:sym typeface="Roboto"/>
              </a:rPr>
              <a:t>ANSYS DesignSpace® Finite Element Analysis</a:t>
            </a:r>
            <a:endParaRPr sz="12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a:solidFill>
                  <a:srgbClr val="000000"/>
                </a:solidFill>
                <a:latin typeface="Roboto"/>
                <a:ea typeface="Roboto"/>
                <a:cs typeface="Roboto"/>
                <a:sym typeface="Roboto"/>
              </a:rPr>
              <a:t>Inventor®</a:t>
            </a:r>
            <a:endParaRPr sz="12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a:solidFill>
                  <a:srgbClr val="000000"/>
                </a:solidFill>
                <a:latin typeface="Roboto"/>
                <a:ea typeface="Roboto"/>
                <a:cs typeface="Roboto"/>
                <a:sym typeface="Roboto"/>
              </a:rPr>
              <a:t>AutoCAD®</a:t>
            </a:r>
            <a:endParaRPr sz="12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a:solidFill>
                  <a:srgbClr val="000000"/>
                </a:solidFill>
                <a:latin typeface="Roboto"/>
                <a:ea typeface="Roboto"/>
                <a:cs typeface="Roboto"/>
                <a:sym typeface="Roboto"/>
              </a:rPr>
              <a:t>CAEPIPE®-SSTLM Pipe Stress Analysis</a:t>
            </a:r>
            <a:endParaRPr sz="12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a:solidFill>
                  <a:srgbClr val="000000"/>
                </a:solidFill>
                <a:latin typeface="Roboto"/>
                <a:ea typeface="Roboto"/>
                <a:cs typeface="Roboto"/>
                <a:sym typeface="Roboto"/>
              </a:rPr>
              <a:t>Proprietary EJMA Bellows Stress Analysis </a:t>
            </a:r>
            <a:endParaRPr sz="1200" b="0" i="0" u="none" strike="noStrike" cap="none">
              <a:solidFill>
                <a:srgbClr val="000000"/>
              </a:solidFill>
              <a:latin typeface="Roboto"/>
              <a:ea typeface="Roboto"/>
              <a:cs typeface="Roboto"/>
              <a:sym typeface="Roboto"/>
            </a:endParaRPr>
          </a:p>
        </p:txBody>
      </p:sp>
      <p:pic>
        <p:nvPicPr>
          <p:cNvPr id="347" name="Google Shape;347;p9"/>
          <p:cNvPicPr preferRelativeResize="0"/>
          <p:nvPr/>
        </p:nvPicPr>
        <p:blipFill rotWithShape="1">
          <a:blip r:embed="rId5">
            <a:alphaModFix/>
          </a:blip>
          <a:srcRect t="38228"/>
          <a:stretch/>
        </p:blipFill>
        <p:spPr>
          <a:xfrm>
            <a:off x="7780575" y="4103518"/>
            <a:ext cx="1314450" cy="2647950"/>
          </a:xfrm>
          <a:prstGeom prst="rect">
            <a:avLst/>
          </a:prstGeom>
          <a:noFill/>
          <a:ln>
            <a:noFill/>
          </a:ln>
        </p:spPr>
      </p:pic>
      <p:pic>
        <p:nvPicPr>
          <p:cNvPr id="348" name="Google Shape;348;p9"/>
          <p:cNvPicPr preferRelativeResize="0"/>
          <p:nvPr/>
        </p:nvPicPr>
        <p:blipFill rotWithShape="1">
          <a:blip r:embed="rId6">
            <a:alphaModFix/>
          </a:blip>
          <a:srcRect t="38667"/>
          <a:stretch/>
        </p:blipFill>
        <p:spPr>
          <a:xfrm>
            <a:off x="9199805" y="4079246"/>
            <a:ext cx="1314450" cy="2628900"/>
          </a:xfrm>
          <a:prstGeom prst="rect">
            <a:avLst/>
          </a:prstGeom>
          <a:noFill/>
          <a:ln>
            <a:noFill/>
          </a:ln>
        </p:spPr>
      </p:pic>
      <p:pic>
        <p:nvPicPr>
          <p:cNvPr id="349" name="Google Shape;349;p9"/>
          <p:cNvPicPr preferRelativeResize="0"/>
          <p:nvPr/>
        </p:nvPicPr>
        <p:blipFill rotWithShape="1">
          <a:blip r:embed="rId6">
            <a:alphaModFix/>
          </a:blip>
          <a:srcRect/>
          <a:stretch/>
        </p:blipFill>
        <p:spPr>
          <a:xfrm>
            <a:off x="10661537" y="2369059"/>
            <a:ext cx="1314450" cy="4286250"/>
          </a:xfrm>
          <a:prstGeom prst="rect">
            <a:avLst/>
          </a:prstGeom>
          <a:noFill/>
          <a:ln>
            <a:noFill/>
          </a:ln>
        </p:spPr>
      </p:pic>
      <p:sp>
        <p:nvSpPr>
          <p:cNvPr id="350" name="Google Shape;350;p9"/>
          <p:cNvSpPr/>
          <p:nvPr/>
        </p:nvSpPr>
        <p:spPr>
          <a:xfrm>
            <a:off x="3559946" y="106532"/>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Arial"/>
              <a:ea typeface="Arial"/>
              <a:cs typeface="Arial"/>
              <a:sym typeface="Arial"/>
            </a:endParaRPr>
          </a:p>
        </p:txBody>
      </p:sp>
      <p:sp>
        <p:nvSpPr>
          <p:cNvPr id="351" name="Google Shape;351;p9"/>
          <p:cNvSpPr/>
          <p:nvPr/>
        </p:nvSpPr>
        <p:spPr>
          <a:xfrm>
            <a:off x="3559946" y="3211682"/>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Arial"/>
              <a:ea typeface="Arial"/>
              <a:cs typeface="Arial"/>
              <a:sym typeface="Arial"/>
            </a:endParaRPr>
          </a:p>
        </p:txBody>
      </p:sp>
      <p:pic>
        <p:nvPicPr>
          <p:cNvPr id="352" name="Google Shape;352;p9"/>
          <p:cNvPicPr preferRelativeResize="0"/>
          <p:nvPr/>
        </p:nvPicPr>
        <p:blipFill rotWithShape="1">
          <a:blip r:embed="rId7">
            <a:alphaModFix/>
          </a:blip>
          <a:srcRect/>
          <a:stretch/>
        </p:blipFill>
        <p:spPr>
          <a:xfrm>
            <a:off x="9337751" y="2260340"/>
            <a:ext cx="1628775" cy="1501140"/>
          </a:xfrm>
          <a:prstGeom prst="rect">
            <a:avLst/>
          </a:prstGeom>
          <a:noFill/>
          <a:ln>
            <a:noFill/>
          </a:ln>
        </p:spPr>
      </p:pic>
      <p:sp>
        <p:nvSpPr>
          <p:cNvPr id="353" name="Google Shape;353;p9"/>
          <p:cNvSpPr txBox="1"/>
          <p:nvPr/>
        </p:nvSpPr>
        <p:spPr>
          <a:xfrm>
            <a:off x="4042940" y="2836541"/>
            <a:ext cx="3750008"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400" b="0" i="0" u="none" strike="noStrike" cap="none">
                <a:solidFill>
                  <a:schemeClr val="dk1"/>
                </a:solidFill>
                <a:latin typeface="Roboto"/>
                <a:ea typeface="Roboto"/>
                <a:cs typeface="Roboto"/>
                <a:sym typeface="Roboto"/>
              </a:rPr>
              <a:t>With decades of holistic engineering expertise combined with performance analysis, multiple patents and testing, Hyspan and its family of flexible tubular metal products create durable </a:t>
            </a:r>
            <a:r>
              <a:rPr lang="en-US" sz="1400" b="0" i="0" u="none" strike="noStrike" cap="none">
                <a:solidFill>
                  <a:srgbClr val="000000"/>
                </a:solidFill>
                <a:latin typeface="Roboto"/>
                <a:ea typeface="Roboto"/>
                <a:cs typeface="Roboto"/>
                <a:sym typeface="Roboto"/>
              </a:rPr>
              <a:t>solutions that withstand the toughest environments. </a:t>
            </a:r>
            <a:endParaRPr sz="1400" b="0" i="0" u="none" strike="noStrike" cap="none">
              <a:solidFill>
                <a:srgbClr val="000000"/>
              </a:solidFill>
              <a:latin typeface="Arial"/>
              <a:ea typeface="Arial"/>
              <a:cs typeface="Arial"/>
              <a:sym typeface="Arial"/>
            </a:endParaRPr>
          </a:p>
        </p:txBody>
      </p:sp>
      <p:sp>
        <p:nvSpPr>
          <p:cNvPr id="354" name="Google Shape;354;p9"/>
          <p:cNvSpPr txBox="1"/>
          <p:nvPr/>
        </p:nvSpPr>
        <p:spPr>
          <a:xfrm>
            <a:off x="496664" y="2344119"/>
            <a:ext cx="428382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oboto"/>
                <a:ea typeface="Roboto"/>
                <a:cs typeface="Roboto"/>
                <a:sym typeface="Roboto"/>
              </a:rPr>
              <a:t>Advanced Flexible Solutions Start Here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0"/>
          <p:cNvPicPr preferRelativeResize="0"/>
          <p:nvPr/>
        </p:nvPicPr>
        <p:blipFill rotWithShape="1">
          <a:blip r:embed="rId3">
            <a:alphaModFix/>
          </a:blip>
          <a:srcRect/>
          <a:stretch/>
        </p:blipFill>
        <p:spPr>
          <a:xfrm rot="-1973076">
            <a:off x="9191425" y="4326334"/>
            <a:ext cx="959443" cy="865665"/>
          </a:xfrm>
          <a:prstGeom prst="rect">
            <a:avLst/>
          </a:prstGeom>
          <a:noFill/>
          <a:ln>
            <a:noFill/>
          </a:ln>
        </p:spPr>
      </p:pic>
      <p:pic>
        <p:nvPicPr>
          <p:cNvPr id="360" name="Google Shape;360;p10"/>
          <p:cNvPicPr preferRelativeResize="0"/>
          <p:nvPr/>
        </p:nvPicPr>
        <p:blipFill rotWithShape="1">
          <a:blip r:embed="rId4">
            <a:alphaModFix/>
          </a:blip>
          <a:srcRect l="15150" r="17847"/>
          <a:stretch/>
        </p:blipFill>
        <p:spPr>
          <a:xfrm>
            <a:off x="10160079" y="4298155"/>
            <a:ext cx="912877" cy="752926"/>
          </a:xfrm>
          <a:prstGeom prst="rect">
            <a:avLst/>
          </a:prstGeom>
          <a:noFill/>
          <a:ln>
            <a:noFill/>
          </a:ln>
        </p:spPr>
      </p:pic>
      <p:pic>
        <p:nvPicPr>
          <p:cNvPr id="361" name="Google Shape;361;p10"/>
          <p:cNvPicPr preferRelativeResize="0"/>
          <p:nvPr/>
        </p:nvPicPr>
        <p:blipFill rotWithShape="1">
          <a:blip r:embed="rId5">
            <a:alphaModFix/>
          </a:blip>
          <a:srcRect/>
          <a:stretch/>
        </p:blipFill>
        <p:spPr>
          <a:xfrm>
            <a:off x="5001388" y="4217970"/>
            <a:ext cx="1056175" cy="1039859"/>
          </a:xfrm>
          <a:prstGeom prst="rect">
            <a:avLst/>
          </a:prstGeom>
          <a:noFill/>
          <a:ln>
            <a:noFill/>
          </a:ln>
        </p:spPr>
      </p:pic>
      <p:pic>
        <p:nvPicPr>
          <p:cNvPr id="362" name="Google Shape;362;p10"/>
          <p:cNvPicPr preferRelativeResize="0"/>
          <p:nvPr/>
        </p:nvPicPr>
        <p:blipFill rotWithShape="1">
          <a:blip r:embed="rId6">
            <a:alphaModFix/>
          </a:blip>
          <a:srcRect t="30533" b="36719"/>
          <a:stretch/>
        </p:blipFill>
        <p:spPr>
          <a:xfrm rot="-1123413">
            <a:off x="7061178" y="4430604"/>
            <a:ext cx="1714500" cy="455389"/>
          </a:xfrm>
          <a:prstGeom prst="rect">
            <a:avLst/>
          </a:prstGeom>
          <a:noFill/>
          <a:ln>
            <a:noFill/>
          </a:ln>
        </p:spPr>
      </p:pic>
      <p:pic>
        <p:nvPicPr>
          <p:cNvPr id="363" name="Google Shape;363;p10" descr="1511PBH-G-1512PBH-G-Inline-PB-Univ.-Hinge-Gimbal-EJ-1inv2"/>
          <p:cNvPicPr preferRelativeResize="0"/>
          <p:nvPr/>
        </p:nvPicPr>
        <p:blipFill rotWithShape="1">
          <a:blip r:embed="rId7">
            <a:alphaModFix/>
          </a:blip>
          <a:srcRect/>
          <a:stretch/>
        </p:blipFill>
        <p:spPr>
          <a:xfrm>
            <a:off x="4974783" y="2658794"/>
            <a:ext cx="1258483" cy="1258483"/>
          </a:xfrm>
          <a:prstGeom prst="rect">
            <a:avLst/>
          </a:prstGeom>
          <a:noFill/>
          <a:ln>
            <a:noFill/>
          </a:ln>
        </p:spPr>
      </p:pic>
      <p:pic>
        <p:nvPicPr>
          <p:cNvPr id="364" name="Google Shape;364;p10"/>
          <p:cNvPicPr preferRelativeResize="0"/>
          <p:nvPr/>
        </p:nvPicPr>
        <p:blipFill rotWithShape="1">
          <a:blip r:embed="rId8">
            <a:alphaModFix/>
          </a:blip>
          <a:srcRect/>
          <a:stretch/>
        </p:blipFill>
        <p:spPr>
          <a:xfrm>
            <a:off x="9277925" y="2850417"/>
            <a:ext cx="1586159" cy="808941"/>
          </a:xfrm>
          <a:prstGeom prst="rect">
            <a:avLst/>
          </a:prstGeom>
          <a:noFill/>
          <a:ln>
            <a:noFill/>
          </a:ln>
        </p:spPr>
      </p:pic>
      <p:pic>
        <p:nvPicPr>
          <p:cNvPr id="365" name="Google Shape;365;p10"/>
          <p:cNvPicPr preferRelativeResize="0"/>
          <p:nvPr/>
        </p:nvPicPr>
        <p:blipFill rotWithShape="1">
          <a:blip r:embed="rId9">
            <a:alphaModFix/>
          </a:blip>
          <a:srcRect/>
          <a:stretch/>
        </p:blipFill>
        <p:spPr>
          <a:xfrm>
            <a:off x="7020040" y="2658794"/>
            <a:ext cx="1477061" cy="1208047"/>
          </a:xfrm>
          <a:prstGeom prst="rect">
            <a:avLst/>
          </a:prstGeom>
          <a:noFill/>
          <a:ln>
            <a:noFill/>
          </a:ln>
        </p:spPr>
      </p:pic>
      <p:grpSp>
        <p:nvGrpSpPr>
          <p:cNvPr id="366" name="Google Shape;366;p10"/>
          <p:cNvGrpSpPr/>
          <p:nvPr/>
        </p:nvGrpSpPr>
        <p:grpSpPr>
          <a:xfrm>
            <a:off x="4529817" y="2639503"/>
            <a:ext cx="2180064" cy="1268726"/>
            <a:chOff x="4161553" y="2201662"/>
            <a:chExt cx="2180064" cy="1268726"/>
          </a:xfrm>
        </p:grpSpPr>
        <p:sp>
          <p:nvSpPr>
            <p:cNvPr id="367" name="Google Shape;367;p10"/>
            <p:cNvSpPr/>
            <p:nvPr/>
          </p:nvSpPr>
          <p:spPr>
            <a:xfrm>
              <a:off x="4161553" y="2201662"/>
              <a:ext cx="2180064" cy="1268726"/>
            </a:xfrm>
            <a:prstGeom prst="rect">
              <a:avLst/>
            </a:prstGeom>
            <a:solidFill>
              <a:schemeClr val="dk1">
                <a:alpha val="4235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368" name="Google Shape;368;p10"/>
            <p:cNvSpPr txBox="1"/>
            <p:nvPr/>
          </p:nvSpPr>
          <p:spPr>
            <a:xfrm>
              <a:off x="4285373" y="2651359"/>
              <a:ext cx="19324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Bellows Forming</a:t>
              </a:r>
              <a:endParaRPr sz="1400" b="0" i="0" u="none" strike="noStrike" cap="none">
                <a:solidFill>
                  <a:srgbClr val="000000"/>
                </a:solidFill>
                <a:latin typeface="Roboto"/>
                <a:ea typeface="Roboto"/>
                <a:cs typeface="Roboto"/>
                <a:sym typeface="Roboto"/>
              </a:endParaRPr>
            </a:p>
          </p:txBody>
        </p:sp>
      </p:grpSp>
      <p:sp>
        <p:nvSpPr>
          <p:cNvPr id="369" name="Google Shape;369;p10"/>
          <p:cNvSpPr/>
          <p:nvPr/>
        </p:nvSpPr>
        <p:spPr>
          <a:xfrm>
            <a:off x="6802532" y="2628454"/>
            <a:ext cx="2180064" cy="1268726"/>
          </a:xfrm>
          <a:prstGeom prst="rect">
            <a:avLst/>
          </a:prstGeom>
          <a:solidFill>
            <a:schemeClr val="dk1">
              <a:alpha val="56078"/>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0" name="Google Shape;370;p10"/>
          <p:cNvSpPr txBox="1"/>
          <p:nvPr/>
        </p:nvSpPr>
        <p:spPr>
          <a:xfrm>
            <a:off x="6849562" y="2959427"/>
            <a:ext cx="193242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Ball Joint Manufacturing</a:t>
            </a:r>
            <a:endParaRPr sz="1400" b="0" i="0" u="none" strike="noStrike" cap="none">
              <a:solidFill>
                <a:srgbClr val="000000"/>
              </a:solidFill>
              <a:latin typeface="Roboto"/>
              <a:ea typeface="Roboto"/>
              <a:cs typeface="Roboto"/>
              <a:sym typeface="Roboto"/>
            </a:endParaRPr>
          </a:p>
        </p:txBody>
      </p:sp>
      <p:grpSp>
        <p:nvGrpSpPr>
          <p:cNvPr id="371" name="Google Shape;371;p10"/>
          <p:cNvGrpSpPr/>
          <p:nvPr/>
        </p:nvGrpSpPr>
        <p:grpSpPr>
          <a:xfrm>
            <a:off x="4531222" y="4109538"/>
            <a:ext cx="2180064" cy="1268726"/>
            <a:chOff x="4161553" y="2201662"/>
            <a:chExt cx="2180064" cy="1268726"/>
          </a:xfrm>
        </p:grpSpPr>
        <p:sp>
          <p:nvSpPr>
            <p:cNvPr id="372" name="Google Shape;372;p10"/>
            <p:cNvSpPr/>
            <p:nvPr/>
          </p:nvSpPr>
          <p:spPr>
            <a:xfrm>
              <a:off x="4161553" y="2201662"/>
              <a:ext cx="2180064" cy="1268726"/>
            </a:xfrm>
            <a:prstGeom prst="rect">
              <a:avLst/>
            </a:prstGeom>
            <a:solidFill>
              <a:schemeClr val="dk1">
                <a:alpha val="4235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373" name="Google Shape;373;p10"/>
            <p:cNvSpPr txBox="1"/>
            <p:nvPr/>
          </p:nvSpPr>
          <p:spPr>
            <a:xfrm>
              <a:off x="4212073" y="2506797"/>
              <a:ext cx="1932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Fabric Manufacturing</a:t>
              </a:r>
              <a:endParaRPr sz="1800" b="0" i="0" u="none" strike="noStrike" cap="none" baseline="30000">
                <a:solidFill>
                  <a:schemeClr val="lt1"/>
                </a:solidFill>
                <a:latin typeface="Roboto"/>
                <a:ea typeface="Roboto"/>
                <a:cs typeface="Roboto"/>
                <a:sym typeface="Roboto"/>
              </a:endParaRPr>
            </a:p>
          </p:txBody>
        </p:sp>
      </p:grpSp>
      <p:grpSp>
        <p:nvGrpSpPr>
          <p:cNvPr id="374" name="Google Shape;374;p10"/>
          <p:cNvGrpSpPr/>
          <p:nvPr/>
        </p:nvGrpSpPr>
        <p:grpSpPr>
          <a:xfrm>
            <a:off x="9076864" y="2639503"/>
            <a:ext cx="2181101" cy="1268726"/>
            <a:chOff x="4160516" y="2201662"/>
            <a:chExt cx="2181101" cy="1268726"/>
          </a:xfrm>
        </p:grpSpPr>
        <p:sp>
          <p:nvSpPr>
            <p:cNvPr id="375" name="Google Shape;375;p10"/>
            <p:cNvSpPr/>
            <p:nvPr/>
          </p:nvSpPr>
          <p:spPr>
            <a:xfrm>
              <a:off x="4161553" y="2201662"/>
              <a:ext cx="2180064" cy="1268726"/>
            </a:xfrm>
            <a:prstGeom prst="rect">
              <a:avLst/>
            </a:prstGeom>
            <a:solidFill>
              <a:schemeClr val="dk1">
                <a:alpha val="5215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376" name="Google Shape;376;p10"/>
            <p:cNvSpPr txBox="1"/>
            <p:nvPr/>
          </p:nvSpPr>
          <p:spPr>
            <a:xfrm>
              <a:off x="4160516" y="2512859"/>
              <a:ext cx="217637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Slip Joint Manufacturing</a:t>
              </a:r>
              <a:endParaRPr sz="1400" b="0" i="0" u="none" strike="noStrike" cap="none">
                <a:solidFill>
                  <a:srgbClr val="000000"/>
                </a:solidFill>
                <a:latin typeface="Roboto"/>
                <a:ea typeface="Roboto"/>
                <a:cs typeface="Roboto"/>
                <a:sym typeface="Roboto"/>
              </a:endParaRPr>
            </a:p>
          </p:txBody>
        </p:sp>
      </p:grpSp>
      <p:grpSp>
        <p:nvGrpSpPr>
          <p:cNvPr id="377" name="Google Shape;377;p10"/>
          <p:cNvGrpSpPr/>
          <p:nvPr/>
        </p:nvGrpSpPr>
        <p:grpSpPr>
          <a:xfrm>
            <a:off x="9077901" y="4103536"/>
            <a:ext cx="2180064" cy="1268726"/>
            <a:chOff x="4161553" y="2201662"/>
            <a:chExt cx="2180064" cy="1268726"/>
          </a:xfrm>
        </p:grpSpPr>
        <p:sp>
          <p:nvSpPr>
            <p:cNvPr id="378" name="Google Shape;378;p10"/>
            <p:cNvSpPr/>
            <p:nvPr/>
          </p:nvSpPr>
          <p:spPr>
            <a:xfrm>
              <a:off x="4161553" y="2201662"/>
              <a:ext cx="2180064" cy="1268726"/>
            </a:xfrm>
            <a:prstGeom prst="rect">
              <a:avLst/>
            </a:prstGeom>
            <a:solidFill>
              <a:schemeClr val="dk1">
                <a:alpha val="4235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379" name="Google Shape;379;p10"/>
            <p:cNvSpPr txBox="1"/>
            <p:nvPr/>
          </p:nvSpPr>
          <p:spPr>
            <a:xfrm>
              <a:off x="4283756" y="2512859"/>
              <a:ext cx="193242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Braided Hose Manufacturing</a:t>
              </a:r>
              <a:endParaRPr sz="1400" b="0" i="0" u="none" strike="noStrike" cap="none">
                <a:solidFill>
                  <a:srgbClr val="000000"/>
                </a:solidFill>
                <a:latin typeface="Roboto"/>
                <a:ea typeface="Roboto"/>
                <a:cs typeface="Roboto"/>
                <a:sym typeface="Roboto"/>
              </a:endParaRPr>
            </a:p>
          </p:txBody>
        </p:sp>
      </p:grpSp>
      <p:grpSp>
        <p:nvGrpSpPr>
          <p:cNvPr id="380" name="Google Shape;380;p10"/>
          <p:cNvGrpSpPr/>
          <p:nvPr/>
        </p:nvGrpSpPr>
        <p:grpSpPr>
          <a:xfrm>
            <a:off x="6802532" y="4103537"/>
            <a:ext cx="2181101" cy="1268726"/>
            <a:chOff x="4160516" y="2201662"/>
            <a:chExt cx="2181101" cy="1268726"/>
          </a:xfrm>
        </p:grpSpPr>
        <p:sp>
          <p:nvSpPr>
            <p:cNvPr id="381" name="Google Shape;381;p10"/>
            <p:cNvSpPr/>
            <p:nvPr/>
          </p:nvSpPr>
          <p:spPr>
            <a:xfrm>
              <a:off x="4161553" y="2201662"/>
              <a:ext cx="2180064" cy="1268726"/>
            </a:xfrm>
            <a:prstGeom prst="rect">
              <a:avLst/>
            </a:prstGeom>
            <a:solidFill>
              <a:schemeClr val="dk1">
                <a:alpha val="4235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382" name="Google Shape;382;p10"/>
            <p:cNvSpPr txBox="1"/>
            <p:nvPr/>
          </p:nvSpPr>
          <p:spPr>
            <a:xfrm>
              <a:off x="4160516" y="2651359"/>
              <a:ext cx="218110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Specialty Products</a:t>
              </a:r>
              <a:endParaRPr sz="1400" b="0" i="0" u="none" strike="noStrike" cap="none">
                <a:solidFill>
                  <a:srgbClr val="000000"/>
                </a:solidFill>
                <a:latin typeface="Roboto"/>
                <a:ea typeface="Roboto"/>
                <a:cs typeface="Roboto"/>
                <a:sym typeface="Roboto"/>
              </a:endParaRPr>
            </a:p>
          </p:txBody>
        </p:sp>
      </p:grpSp>
      <p:sp>
        <p:nvSpPr>
          <p:cNvPr id="383" name="Google Shape;383;p10"/>
          <p:cNvSpPr txBox="1"/>
          <p:nvPr/>
        </p:nvSpPr>
        <p:spPr>
          <a:xfrm>
            <a:off x="535712" y="2425786"/>
            <a:ext cx="3898800" cy="335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chemeClr val="dk1"/>
                </a:solidFill>
                <a:latin typeface="Roboto"/>
                <a:ea typeface="Roboto"/>
                <a:cs typeface="Roboto"/>
                <a:sym typeface="Roboto"/>
              </a:rPr>
              <a:t>With extensive raw material handling including plasma burn, machining centers, plate and sheet rolling, bellows forming, welding, and extensive test capabilities, more than 90% of manufacturing is performed in-house. </a:t>
            </a:r>
            <a:endParaRPr sz="1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Roboto"/>
                <a:ea typeface="Roboto"/>
                <a:cs typeface="Roboto"/>
                <a:sym typeface="Roboto"/>
              </a:rPr>
              <a:t>Product manufacturing is located in </a:t>
            </a:r>
            <a:endParaRPr sz="1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chemeClr val="dk1"/>
                </a:solidFill>
                <a:latin typeface="Roboto"/>
                <a:ea typeface="Roboto"/>
                <a:cs typeface="Roboto"/>
                <a:sym typeface="Roboto"/>
              </a:rPr>
              <a:t>North America, including Chula Vista, CA USA &amp; Tijuana, BC Mexico</a:t>
            </a:r>
            <a:endParaRPr sz="1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11" descr="Site Inspection &amp; Field Services"/>
          <p:cNvPicPr preferRelativeResize="0"/>
          <p:nvPr/>
        </p:nvPicPr>
        <p:blipFill rotWithShape="1">
          <a:blip r:embed="rId3">
            <a:alphaModFix/>
          </a:blip>
          <a:srcRect t="5194" b="-1"/>
          <a:stretch/>
        </p:blipFill>
        <p:spPr>
          <a:xfrm>
            <a:off x="1851942" y="5148319"/>
            <a:ext cx="1879639" cy="1001121"/>
          </a:xfrm>
          <a:prstGeom prst="rect">
            <a:avLst/>
          </a:prstGeom>
          <a:noFill/>
          <a:ln>
            <a:noFill/>
          </a:ln>
        </p:spPr>
      </p:pic>
      <p:sp>
        <p:nvSpPr>
          <p:cNvPr id="389" name="Google Shape;389;p11"/>
          <p:cNvSpPr txBox="1"/>
          <p:nvPr/>
        </p:nvSpPr>
        <p:spPr>
          <a:xfrm>
            <a:off x="3890638" y="3702943"/>
            <a:ext cx="6602768"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Specialized products call for specialized support.</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boto"/>
                <a:ea typeface="Roboto"/>
                <a:cs typeface="Roboto"/>
                <a:sym typeface="Roboto"/>
              </a:rPr>
              <a:t>It is frequently necessary to design and fabricate the forming machines, tools and fixtures, and test apparatus to support product development. Our fabrication facilities include tool and die and machine tool fabrication capabilities to provide prototype and full production support. </a:t>
            </a:r>
            <a:endParaRPr sz="1400" b="0" i="0" u="none" strike="noStrike" cap="none">
              <a:solidFill>
                <a:schemeClr val="dk1"/>
              </a:solidFill>
              <a:latin typeface="Roboto"/>
              <a:ea typeface="Roboto"/>
              <a:cs typeface="Roboto"/>
              <a:sym typeface="Roboto"/>
            </a:endParaRPr>
          </a:p>
        </p:txBody>
      </p:sp>
      <p:sp>
        <p:nvSpPr>
          <p:cNvPr id="390" name="Google Shape;390;p11"/>
          <p:cNvSpPr txBox="1"/>
          <p:nvPr/>
        </p:nvSpPr>
        <p:spPr>
          <a:xfrm>
            <a:off x="3890638" y="5148319"/>
            <a:ext cx="6602768"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Field services for better program management</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boto"/>
                <a:ea typeface="Roboto"/>
                <a:cs typeface="Roboto"/>
                <a:sym typeface="Roboto"/>
              </a:rPr>
              <a:t>High risk and critical systems can require “First Time Right” level expertise and schedule support. Our broad experiences with trained factory and representative personnel, supports site inspection and audits. Hyspan also provides, recommended solutions, reports, and field service installation for metal expansion joints, hose assemblies, and fabric expansion joints. </a:t>
            </a:r>
            <a:endParaRPr sz="1400" b="0" i="0" u="none" strike="noStrike" cap="none">
              <a:solidFill>
                <a:schemeClr val="dk1"/>
              </a:solidFill>
              <a:latin typeface="Roboto"/>
              <a:ea typeface="Roboto"/>
              <a:cs typeface="Roboto"/>
              <a:sym typeface="Roboto"/>
            </a:endParaRPr>
          </a:p>
        </p:txBody>
      </p:sp>
      <p:pic>
        <p:nvPicPr>
          <p:cNvPr id="391" name="Google Shape;391;p11" descr="Pharmaceutical"/>
          <p:cNvPicPr preferRelativeResize="0"/>
          <p:nvPr/>
        </p:nvPicPr>
        <p:blipFill rotWithShape="1">
          <a:blip r:embed="rId4">
            <a:alphaModFix/>
          </a:blip>
          <a:srcRect/>
          <a:stretch/>
        </p:blipFill>
        <p:spPr>
          <a:xfrm>
            <a:off x="1851942" y="3702943"/>
            <a:ext cx="1900368" cy="1067622"/>
          </a:xfrm>
          <a:prstGeom prst="rect">
            <a:avLst/>
          </a:prstGeom>
          <a:noFill/>
          <a:ln>
            <a:noFill/>
          </a:ln>
        </p:spPr>
      </p:pic>
      <p:sp>
        <p:nvSpPr>
          <p:cNvPr id="392" name="Google Shape;392;p11"/>
          <p:cNvSpPr txBox="1"/>
          <p:nvPr/>
        </p:nvSpPr>
        <p:spPr>
          <a:xfrm>
            <a:off x="3890638" y="2257568"/>
            <a:ext cx="609452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oboto"/>
                <a:ea typeface="Roboto"/>
                <a:cs typeface="Roboto"/>
                <a:sym typeface="Roboto"/>
              </a:rPr>
              <a:t>Advanced Flexible Solutions. Advanced Customer Service.</a:t>
            </a: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boto"/>
                <a:ea typeface="Roboto"/>
                <a:cs typeface="Roboto"/>
                <a:sym typeface="Roboto"/>
              </a:rPr>
              <a:t>With global engineering, manufacturing, and program management, resources are always available to assist and keep your projects on track.</a:t>
            </a:r>
            <a:endParaRPr sz="1400" b="0" i="0" u="none" strike="noStrike" cap="none">
              <a:solidFill>
                <a:srgbClr val="000000"/>
              </a:solidFill>
              <a:latin typeface="Roboto"/>
              <a:ea typeface="Roboto"/>
              <a:cs typeface="Roboto"/>
              <a:sym typeface="Roboto"/>
            </a:endParaRPr>
          </a:p>
        </p:txBody>
      </p:sp>
      <p:pic>
        <p:nvPicPr>
          <p:cNvPr id="393" name="Google Shape;393;p11" descr="hercules"/>
          <p:cNvPicPr preferRelativeResize="0"/>
          <p:nvPr/>
        </p:nvPicPr>
        <p:blipFill rotWithShape="1">
          <a:blip r:embed="rId5">
            <a:alphaModFix/>
          </a:blip>
          <a:srcRect/>
          <a:stretch/>
        </p:blipFill>
        <p:spPr>
          <a:xfrm>
            <a:off x="1831213" y="2257568"/>
            <a:ext cx="1900368" cy="10676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2"/>
          <p:cNvSpPr txBox="1"/>
          <p:nvPr/>
        </p:nvSpPr>
        <p:spPr>
          <a:xfrm>
            <a:off x="610016" y="2222609"/>
            <a:ext cx="52764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boto"/>
                <a:ea typeface="Roboto"/>
                <a:cs typeface="Roboto"/>
                <a:sym typeface="Roboto"/>
              </a:rPr>
              <a:t>Hyspan's quality system conforms to:</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ISO 9001:2015</a:t>
            </a:r>
            <a:endParaRPr sz="1800" b="0" i="0" u="none" strike="noStrike" cap="none">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Expansion Joint Manufacturer’s Association</a:t>
            </a:r>
            <a:endParaRPr sz="1400" b="0" i="0" u="none" strike="noStrike" cap="none">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ASME Section VIII</a:t>
            </a:r>
            <a:endParaRPr sz="1400" b="0" i="0" u="none" strike="noStrike" cap="none">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Roboto"/>
                <a:ea typeface="Roboto"/>
                <a:cs typeface="Roboto"/>
                <a:sym typeface="Roboto"/>
              </a:rPr>
              <a:t>European Pressure Equipment Directive (PED) </a:t>
            </a:r>
            <a:endParaRPr sz="1400" b="0" i="0" u="none" strike="noStrike" cap="none">
              <a:solidFill>
                <a:srgbClr val="000000"/>
              </a:solidFill>
              <a:latin typeface="Roboto"/>
              <a:ea typeface="Roboto"/>
              <a:cs typeface="Roboto"/>
              <a:sym typeface="Roboto"/>
            </a:endParaRPr>
          </a:p>
        </p:txBody>
      </p:sp>
      <p:sp>
        <p:nvSpPr>
          <p:cNvPr id="399" name="Google Shape;399;p12"/>
          <p:cNvSpPr txBox="1"/>
          <p:nvPr/>
        </p:nvSpPr>
        <p:spPr>
          <a:xfrm>
            <a:off x="7496504" y="3967218"/>
            <a:ext cx="41259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boto"/>
                <a:ea typeface="Roboto"/>
                <a:cs typeface="Roboto"/>
                <a:sym typeface="Roboto"/>
              </a:rPr>
              <a:t>Hyspan’s quality assurance department is staffed with </a:t>
            </a:r>
            <a:r>
              <a:rPr lang="en-US" sz="1600" b="1" i="0" u="none" strike="noStrike" cap="none">
                <a:solidFill>
                  <a:schemeClr val="dk1"/>
                </a:solidFill>
                <a:latin typeface="Roboto"/>
                <a:ea typeface="Roboto"/>
                <a:cs typeface="Roboto"/>
                <a:sym typeface="Roboto"/>
              </a:rPr>
              <a:t>American Society of Non-Destructive Testing (ASNT) </a:t>
            </a:r>
            <a:r>
              <a:rPr lang="en-US" sz="1600" b="0" i="0" u="none" strike="noStrike" cap="none">
                <a:solidFill>
                  <a:schemeClr val="dk1"/>
                </a:solidFill>
                <a:latin typeface="Roboto"/>
                <a:ea typeface="Roboto"/>
                <a:cs typeface="Roboto"/>
                <a:sym typeface="Roboto"/>
              </a:rPr>
              <a:t>certified professionals qualified to perform liquid penetrant, air-jet, magnetic particle, ultrasonic, Helium leak detection, and radiography. </a:t>
            </a:r>
            <a:endParaRPr sz="1600" b="0" i="0" u="none" strike="noStrike" cap="none">
              <a:solidFill>
                <a:schemeClr val="dk1"/>
              </a:solidFill>
              <a:latin typeface="Roboto"/>
              <a:ea typeface="Roboto"/>
              <a:cs typeface="Roboto"/>
              <a:sym typeface="Roboto"/>
            </a:endParaRPr>
          </a:p>
        </p:txBody>
      </p:sp>
      <p:pic>
        <p:nvPicPr>
          <p:cNvPr id="400" name="Google Shape;400;p12"/>
          <p:cNvPicPr preferRelativeResize="0"/>
          <p:nvPr/>
        </p:nvPicPr>
        <p:blipFill rotWithShape="1">
          <a:blip r:embed="rId3">
            <a:alphaModFix/>
          </a:blip>
          <a:srcRect/>
          <a:stretch/>
        </p:blipFill>
        <p:spPr>
          <a:xfrm>
            <a:off x="741694" y="3889301"/>
            <a:ext cx="2152650" cy="1971675"/>
          </a:xfrm>
          <a:prstGeom prst="rect">
            <a:avLst/>
          </a:prstGeom>
          <a:noFill/>
          <a:ln>
            <a:noFill/>
          </a:ln>
        </p:spPr>
      </p:pic>
      <p:sp>
        <p:nvSpPr>
          <p:cNvPr id="401" name="Google Shape;401;p12"/>
          <p:cNvSpPr txBox="1"/>
          <p:nvPr/>
        </p:nvSpPr>
        <p:spPr>
          <a:xfrm>
            <a:off x="1001643" y="5925859"/>
            <a:ext cx="1720596"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Cryogenic Liquid Nitrogen Testing</a:t>
            </a:r>
            <a:endParaRPr sz="1400" b="0" i="0" u="none" strike="noStrike" cap="none">
              <a:solidFill>
                <a:schemeClr val="dk1"/>
              </a:solidFill>
              <a:latin typeface="Roboto"/>
              <a:ea typeface="Roboto"/>
              <a:cs typeface="Roboto"/>
              <a:sym typeface="Roboto"/>
            </a:endParaRPr>
          </a:p>
        </p:txBody>
      </p:sp>
      <p:pic>
        <p:nvPicPr>
          <p:cNvPr id="402" name="Google Shape;402;p12" descr="Expansion Joint Testing"/>
          <p:cNvPicPr preferRelativeResize="0"/>
          <p:nvPr/>
        </p:nvPicPr>
        <p:blipFill rotWithShape="1">
          <a:blip r:embed="rId4">
            <a:alphaModFix/>
          </a:blip>
          <a:srcRect/>
          <a:stretch/>
        </p:blipFill>
        <p:spPr>
          <a:xfrm>
            <a:off x="3102954" y="3889301"/>
            <a:ext cx="1971675" cy="1971675"/>
          </a:xfrm>
          <a:prstGeom prst="rect">
            <a:avLst/>
          </a:prstGeom>
          <a:noFill/>
          <a:ln>
            <a:noFill/>
          </a:ln>
        </p:spPr>
      </p:pic>
      <p:sp>
        <p:nvSpPr>
          <p:cNvPr id="403" name="Google Shape;403;p12"/>
          <p:cNvSpPr txBox="1"/>
          <p:nvPr/>
        </p:nvSpPr>
        <p:spPr>
          <a:xfrm>
            <a:off x="3275059" y="5925859"/>
            <a:ext cx="162746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High Temperature Endurance Testing</a:t>
            </a:r>
            <a:endParaRPr sz="1400" b="0" i="0" u="none" strike="noStrike" cap="none">
              <a:solidFill>
                <a:srgbClr val="000000"/>
              </a:solidFill>
              <a:latin typeface="Roboto"/>
              <a:ea typeface="Roboto"/>
              <a:cs typeface="Roboto"/>
              <a:sym typeface="Roboto"/>
            </a:endParaRPr>
          </a:p>
        </p:txBody>
      </p:sp>
      <p:pic>
        <p:nvPicPr>
          <p:cNvPr id="404" name="Google Shape;404;p12" descr="Expansion Joint Testing"/>
          <p:cNvPicPr preferRelativeResize="0"/>
          <p:nvPr/>
        </p:nvPicPr>
        <p:blipFill rotWithShape="1">
          <a:blip r:embed="rId5">
            <a:alphaModFix/>
          </a:blip>
          <a:srcRect/>
          <a:stretch/>
        </p:blipFill>
        <p:spPr>
          <a:xfrm>
            <a:off x="5283239" y="3889300"/>
            <a:ext cx="1971675" cy="1971675"/>
          </a:xfrm>
          <a:prstGeom prst="rect">
            <a:avLst/>
          </a:prstGeom>
          <a:noFill/>
          <a:ln>
            <a:noFill/>
          </a:ln>
        </p:spPr>
      </p:pic>
      <p:sp>
        <p:nvSpPr>
          <p:cNvPr id="405" name="Google Shape;405;p12"/>
          <p:cNvSpPr txBox="1"/>
          <p:nvPr/>
        </p:nvSpPr>
        <p:spPr>
          <a:xfrm>
            <a:off x="5455344" y="5925859"/>
            <a:ext cx="162746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Leak &amp; Pressure Testing</a:t>
            </a:r>
            <a:endParaRPr sz="1400" b="0" i="0" u="none" strike="noStrike" cap="none">
              <a:solidFill>
                <a:srgbClr val="000000"/>
              </a:solidFill>
              <a:latin typeface="Roboto"/>
              <a:ea typeface="Roboto"/>
              <a:cs typeface="Roboto"/>
              <a:sym typeface="Roboto"/>
            </a:endParaRPr>
          </a:p>
        </p:txBody>
      </p:sp>
      <p:pic>
        <p:nvPicPr>
          <p:cNvPr id="406" name="Google Shape;406;p12"/>
          <p:cNvPicPr preferRelativeResize="0"/>
          <p:nvPr/>
        </p:nvPicPr>
        <p:blipFill rotWithShape="1">
          <a:blip r:embed="rId6">
            <a:alphaModFix/>
          </a:blip>
          <a:srcRect l="19928" r="20341"/>
          <a:stretch/>
        </p:blipFill>
        <p:spPr>
          <a:xfrm>
            <a:off x="5780256" y="2155677"/>
            <a:ext cx="1026676" cy="1035753"/>
          </a:xfrm>
          <a:prstGeom prst="rect">
            <a:avLst/>
          </a:prstGeom>
          <a:noFill/>
          <a:ln>
            <a:noFill/>
          </a:ln>
        </p:spPr>
      </p:pic>
      <p:pic>
        <p:nvPicPr>
          <p:cNvPr id="407" name="Google Shape;407;p12" descr="CE1"/>
          <p:cNvPicPr preferRelativeResize="0"/>
          <p:nvPr/>
        </p:nvPicPr>
        <p:blipFill rotWithShape="1">
          <a:blip r:embed="rId7">
            <a:alphaModFix/>
          </a:blip>
          <a:srcRect/>
          <a:stretch/>
        </p:blipFill>
        <p:spPr>
          <a:xfrm>
            <a:off x="8302670" y="2347278"/>
            <a:ext cx="857250" cy="666750"/>
          </a:xfrm>
          <a:prstGeom prst="rect">
            <a:avLst/>
          </a:prstGeom>
          <a:noFill/>
          <a:ln>
            <a:noFill/>
          </a:ln>
        </p:spPr>
      </p:pic>
      <p:pic>
        <p:nvPicPr>
          <p:cNvPr id="408" name="Google Shape;408;p12" descr="ASME1"/>
          <p:cNvPicPr preferRelativeResize="0"/>
          <p:nvPr/>
        </p:nvPicPr>
        <p:blipFill rotWithShape="1">
          <a:blip r:embed="rId8">
            <a:alphaModFix/>
          </a:blip>
          <a:srcRect/>
          <a:stretch/>
        </p:blipFill>
        <p:spPr>
          <a:xfrm>
            <a:off x="7126176" y="2252028"/>
            <a:ext cx="857250" cy="857250"/>
          </a:xfrm>
          <a:prstGeom prst="rect">
            <a:avLst/>
          </a:prstGeom>
          <a:noFill/>
          <a:ln>
            <a:noFill/>
          </a:ln>
        </p:spPr>
      </p:pic>
      <p:pic>
        <p:nvPicPr>
          <p:cNvPr id="409" name="Google Shape;409;p12"/>
          <p:cNvPicPr preferRelativeResize="0"/>
          <p:nvPr/>
        </p:nvPicPr>
        <p:blipFill rotWithShape="1">
          <a:blip r:embed="rId9">
            <a:alphaModFix/>
          </a:blip>
          <a:srcRect/>
          <a:stretch/>
        </p:blipFill>
        <p:spPr>
          <a:xfrm>
            <a:off x="9479164" y="2252028"/>
            <a:ext cx="2143125" cy="857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100"/>
          <p:cNvPicPr preferRelativeResize="0"/>
          <p:nvPr/>
        </p:nvPicPr>
        <p:blipFill rotWithShape="1">
          <a:blip r:embed="rId3">
            <a:alphaModFix/>
          </a:blip>
          <a:srcRect t="17539" b="15790"/>
          <a:stretch/>
        </p:blipFill>
        <p:spPr>
          <a:xfrm>
            <a:off x="4229110" y="1689574"/>
            <a:ext cx="3733781" cy="994498"/>
          </a:xfrm>
          <a:prstGeom prst="rect">
            <a:avLst/>
          </a:prstGeom>
          <a:noFill/>
          <a:ln>
            <a:noFill/>
          </a:ln>
        </p:spPr>
      </p:pic>
      <p:grpSp>
        <p:nvGrpSpPr>
          <p:cNvPr id="415" name="Google Shape;415;p100"/>
          <p:cNvGrpSpPr/>
          <p:nvPr/>
        </p:nvGrpSpPr>
        <p:grpSpPr>
          <a:xfrm>
            <a:off x="1247039" y="3694671"/>
            <a:ext cx="9697922" cy="1234440"/>
            <a:chOff x="1080431" y="3694671"/>
            <a:chExt cx="9697922" cy="1234440"/>
          </a:xfrm>
        </p:grpSpPr>
        <p:pic>
          <p:nvPicPr>
            <p:cNvPr id="416" name="Google Shape;416;p100"/>
            <p:cNvPicPr preferRelativeResize="0"/>
            <p:nvPr/>
          </p:nvPicPr>
          <p:blipFill rotWithShape="1">
            <a:blip r:embed="rId4">
              <a:alphaModFix/>
            </a:blip>
            <a:srcRect l="12544" t="9950" r="31701" b="9944"/>
            <a:stretch/>
          </p:blipFill>
          <p:spPr>
            <a:xfrm>
              <a:off x="9543912" y="3694671"/>
              <a:ext cx="1234441" cy="1234440"/>
            </a:xfrm>
            <a:prstGeom prst="rect">
              <a:avLst/>
            </a:prstGeom>
            <a:noFill/>
            <a:ln>
              <a:noFill/>
            </a:ln>
          </p:spPr>
        </p:pic>
        <p:pic>
          <p:nvPicPr>
            <p:cNvPr id="417" name="Google Shape;417;p100"/>
            <p:cNvPicPr preferRelativeResize="0"/>
            <p:nvPr/>
          </p:nvPicPr>
          <p:blipFill rotWithShape="1">
            <a:blip r:embed="rId5">
              <a:alphaModFix/>
            </a:blip>
            <a:srcRect/>
            <a:stretch/>
          </p:blipFill>
          <p:spPr>
            <a:xfrm>
              <a:off x="1080431" y="3694671"/>
              <a:ext cx="1234440" cy="1234440"/>
            </a:xfrm>
            <a:prstGeom prst="rect">
              <a:avLst/>
            </a:prstGeom>
            <a:noFill/>
            <a:ln>
              <a:noFill/>
            </a:ln>
          </p:spPr>
        </p:pic>
        <p:pic>
          <p:nvPicPr>
            <p:cNvPr id="418" name="Google Shape;418;p100"/>
            <p:cNvPicPr preferRelativeResize="0"/>
            <p:nvPr/>
          </p:nvPicPr>
          <p:blipFill rotWithShape="1">
            <a:blip r:embed="rId6">
              <a:alphaModFix/>
            </a:blip>
            <a:srcRect l="8024" r="35669"/>
            <a:stretch/>
          </p:blipFill>
          <p:spPr>
            <a:xfrm>
              <a:off x="4465824" y="3694671"/>
              <a:ext cx="1234440" cy="1234440"/>
            </a:xfrm>
            <a:prstGeom prst="rect">
              <a:avLst/>
            </a:prstGeom>
            <a:noFill/>
            <a:ln>
              <a:noFill/>
            </a:ln>
          </p:spPr>
        </p:pic>
        <p:pic>
          <p:nvPicPr>
            <p:cNvPr id="419" name="Google Shape;419;p100"/>
            <p:cNvPicPr preferRelativeResize="0"/>
            <p:nvPr/>
          </p:nvPicPr>
          <p:blipFill rotWithShape="1">
            <a:blip r:embed="rId7">
              <a:alphaModFix/>
            </a:blip>
            <a:srcRect l="18213" r="15244"/>
            <a:stretch/>
          </p:blipFill>
          <p:spPr>
            <a:xfrm>
              <a:off x="7851216" y="3694671"/>
              <a:ext cx="1234440" cy="1234440"/>
            </a:xfrm>
            <a:prstGeom prst="rect">
              <a:avLst/>
            </a:prstGeom>
            <a:noFill/>
            <a:ln>
              <a:noFill/>
            </a:ln>
          </p:spPr>
        </p:pic>
        <p:pic>
          <p:nvPicPr>
            <p:cNvPr id="420" name="Google Shape;420;p100"/>
            <p:cNvPicPr preferRelativeResize="0"/>
            <p:nvPr/>
          </p:nvPicPr>
          <p:blipFill rotWithShape="1">
            <a:blip r:embed="rId8">
              <a:alphaModFix/>
            </a:blip>
            <a:srcRect l="10503" r="23328"/>
            <a:stretch/>
          </p:blipFill>
          <p:spPr>
            <a:xfrm>
              <a:off x="6158520" y="3694671"/>
              <a:ext cx="1234441" cy="1234440"/>
            </a:xfrm>
            <a:prstGeom prst="rect">
              <a:avLst/>
            </a:prstGeom>
            <a:noFill/>
            <a:ln>
              <a:noFill/>
            </a:ln>
          </p:spPr>
        </p:pic>
        <p:pic>
          <p:nvPicPr>
            <p:cNvPr id="421" name="Google Shape;421;p100"/>
            <p:cNvPicPr preferRelativeResize="0"/>
            <p:nvPr/>
          </p:nvPicPr>
          <p:blipFill rotWithShape="1">
            <a:blip r:embed="rId9">
              <a:alphaModFix/>
            </a:blip>
            <a:srcRect l="7771" r="17229"/>
            <a:stretch/>
          </p:blipFill>
          <p:spPr>
            <a:xfrm>
              <a:off x="2773127" y="3694671"/>
              <a:ext cx="1234441" cy="123444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14"/>
          <p:cNvPicPr preferRelativeResize="0"/>
          <p:nvPr/>
        </p:nvPicPr>
        <p:blipFill rotWithShape="1">
          <a:blip r:embed="rId3">
            <a:alphaModFix/>
          </a:blip>
          <a:srcRect t="2460"/>
          <a:stretch/>
        </p:blipFill>
        <p:spPr>
          <a:xfrm>
            <a:off x="0" y="754602"/>
            <a:ext cx="12223190" cy="6103398"/>
          </a:xfrm>
          <a:prstGeom prst="rect">
            <a:avLst/>
          </a:prstGeom>
          <a:noFill/>
          <a:ln>
            <a:noFill/>
          </a:ln>
        </p:spPr>
      </p:pic>
      <p:pic>
        <p:nvPicPr>
          <p:cNvPr id="427" name="Google Shape;427;p14"/>
          <p:cNvPicPr preferRelativeResize="0"/>
          <p:nvPr/>
        </p:nvPicPr>
        <p:blipFill rotWithShape="1">
          <a:blip r:embed="rId4">
            <a:alphaModFix/>
          </a:blip>
          <a:srcRect/>
          <a:stretch/>
        </p:blipFill>
        <p:spPr>
          <a:xfrm>
            <a:off x="818106" y="3975942"/>
            <a:ext cx="1984248" cy="1463040"/>
          </a:xfrm>
          <a:prstGeom prst="rect">
            <a:avLst/>
          </a:prstGeom>
          <a:noFill/>
          <a:ln>
            <a:noFill/>
          </a:ln>
          <a:effectLst>
            <a:outerShdw blurRad="50800" dist="38100" dir="2700000" algn="tl" rotWithShape="0">
              <a:srgbClr val="000000">
                <a:alpha val="40000"/>
              </a:srgbClr>
            </a:outerShdw>
          </a:effectLst>
        </p:spPr>
      </p:pic>
      <p:pic>
        <p:nvPicPr>
          <p:cNvPr id="428" name="Google Shape;428;p14"/>
          <p:cNvPicPr preferRelativeResize="0"/>
          <p:nvPr/>
        </p:nvPicPr>
        <p:blipFill rotWithShape="1">
          <a:blip r:embed="rId5">
            <a:alphaModFix/>
          </a:blip>
          <a:srcRect/>
          <a:stretch/>
        </p:blipFill>
        <p:spPr>
          <a:xfrm>
            <a:off x="3571067" y="3975942"/>
            <a:ext cx="1984248" cy="1463040"/>
          </a:xfrm>
          <a:prstGeom prst="rect">
            <a:avLst/>
          </a:prstGeom>
          <a:noFill/>
          <a:ln>
            <a:noFill/>
          </a:ln>
          <a:effectLst>
            <a:outerShdw blurRad="50800" dist="38100" dir="2700000" algn="tl" rotWithShape="0">
              <a:srgbClr val="000000">
                <a:alpha val="40000"/>
              </a:srgbClr>
            </a:outerShdw>
          </a:effectLst>
        </p:spPr>
      </p:pic>
      <p:pic>
        <p:nvPicPr>
          <p:cNvPr id="429" name="Google Shape;429;p14"/>
          <p:cNvPicPr preferRelativeResize="0"/>
          <p:nvPr/>
        </p:nvPicPr>
        <p:blipFill rotWithShape="1">
          <a:blip r:embed="rId6">
            <a:alphaModFix/>
          </a:blip>
          <a:srcRect/>
          <a:stretch/>
        </p:blipFill>
        <p:spPr>
          <a:xfrm>
            <a:off x="6448276" y="3982078"/>
            <a:ext cx="1986655" cy="1463040"/>
          </a:xfrm>
          <a:prstGeom prst="rect">
            <a:avLst/>
          </a:prstGeom>
          <a:noFill/>
          <a:ln>
            <a:noFill/>
          </a:ln>
          <a:effectLst>
            <a:outerShdw blurRad="50800" dist="38100" dir="2700000" algn="tl" rotWithShape="0">
              <a:srgbClr val="000000">
                <a:alpha val="40000"/>
              </a:srgbClr>
            </a:outerShdw>
          </a:effectLst>
        </p:spPr>
      </p:pic>
      <p:pic>
        <p:nvPicPr>
          <p:cNvPr id="430" name="Google Shape;430;p14"/>
          <p:cNvPicPr preferRelativeResize="0"/>
          <p:nvPr/>
        </p:nvPicPr>
        <p:blipFill rotWithShape="1">
          <a:blip r:embed="rId7">
            <a:alphaModFix/>
          </a:blip>
          <a:srcRect/>
          <a:stretch/>
        </p:blipFill>
        <p:spPr>
          <a:xfrm>
            <a:off x="818106" y="1571409"/>
            <a:ext cx="1985452" cy="1463040"/>
          </a:xfrm>
          <a:prstGeom prst="rect">
            <a:avLst/>
          </a:prstGeom>
          <a:noFill/>
          <a:ln>
            <a:noFill/>
          </a:ln>
          <a:effectLst>
            <a:outerShdw blurRad="50800" dist="38100" dir="2700000" algn="tl" rotWithShape="0">
              <a:srgbClr val="000000">
                <a:alpha val="40000"/>
              </a:srgbClr>
            </a:outerShdw>
          </a:effectLst>
        </p:spPr>
      </p:pic>
      <p:sp>
        <p:nvSpPr>
          <p:cNvPr id="431" name="Google Shape;431;p14"/>
          <p:cNvSpPr txBox="1"/>
          <p:nvPr/>
        </p:nvSpPr>
        <p:spPr>
          <a:xfrm>
            <a:off x="732808" y="3173647"/>
            <a:ext cx="215604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Commercial</a:t>
            </a:r>
            <a:r>
              <a:rPr lang="en-US" sz="1800" b="0" i="1" u="none" strike="noStrike" cap="none">
                <a:solidFill>
                  <a:schemeClr val="dk1"/>
                </a:solidFill>
                <a:latin typeface="Roboto"/>
                <a:ea typeface="Roboto"/>
                <a:cs typeface="Roboto"/>
                <a:sym typeface="Roboto"/>
              </a:rPr>
              <a:t> </a:t>
            </a:r>
            <a:r>
              <a:rPr lang="en-US" sz="1800" b="0" i="0" u="none" strike="noStrike" cap="none">
                <a:solidFill>
                  <a:schemeClr val="dk1"/>
                </a:solidFill>
                <a:latin typeface="Roboto"/>
                <a:ea typeface="Roboto"/>
                <a:cs typeface="Roboto"/>
                <a:sym typeface="Roboto"/>
              </a:rPr>
              <a:t>Aviation</a:t>
            </a:r>
            <a:endParaRPr sz="1400" b="0" i="0" u="none" strike="noStrike" cap="none">
              <a:solidFill>
                <a:srgbClr val="000000"/>
              </a:solidFill>
              <a:latin typeface="Roboto"/>
              <a:ea typeface="Roboto"/>
              <a:cs typeface="Roboto"/>
              <a:sym typeface="Roboto"/>
            </a:endParaRPr>
          </a:p>
        </p:txBody>
      </p:sp>
      <p:sp>
        <p:nvSpPr>
          <p:cNvPr id="432" name="Google Shape;432;p14"/>
          <p:cNvSpPr txBox="1"/>
          <p:nvPr/>
        </p:nvSpPr>
        <p:spPr>
          <a:xfrm>
            <a:off x="6386231" y="5610521"/>
            <a:ext cx="216949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Energy Distribution</a:t>
            </a:r>
            <a:endParaRPr sz="1400" b="0" i="0" u="none" strike="noStrike" cap="none">
              <a:solidFill>
                <a:srgbClr val="000000"/>
              </a:solidFill>
              <a:latin typeface="Roboto"/>
              <a:ea typeface="Roboto"/>
              <a:cs typeface="Roboto"/>
              <a:sym typeface="Roboto"/>
            </a:endParaRPr>
          </a:p>
        </p:txBody>
      </p:sp>
      <p:sp>
        <p:nvSpPr>
          <p:cNvPr id="433" name="Google Shape;433;p14"/>
          <p:cNvSpPr txBox="1"/>
          <p:nvPr/>
        </p:nvSpPr>
        <p:spPr>
          <a:xfrm>
            <a:off x="3941443" y="5610480"/>
            <a:ext cx="131122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Oil &amp; Gas</a:t>
            </a:r>
            <a:endParaRPr sz="1400" b="0" i="0" u="none" strike="noStrike" cap="none">
              <a:solidFill>
                <a:srgbClr val="000000"/>
              </a:solidFill>
              <a:latin typeface="Roboto"/>
              <a:ea typeface="Roboto"/>
              <a:cs typeface="Roboto"/>
              <a:sym typeface="Roboto"/>
            </a:endParaRPr>
          </a:p>
        </p:txBody>
      </p:sp>
      <p:sp>
        <p:nvSpPr>
          <p:cNvPr id="434" name="Google Shape;434;p14"/>
          <p:cNvSpPr txBox="1"/>
          <p:nvPr/>
        </p:nvSpPr>
        <p:spPr>
          <a:xfrm>
            <a:off x="9388430" y="3188499"/>
            <a:ext cx="186757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Space Vehicles</a:t>
            </a:r>
            <a:endParaRPr sz="1400" b="0" i="0" u="none" strike="noStrike" cap="none">
              <a:solidFill>
                <a:srgbClr val="000000"/>
              </a:solidFill>
              <a:latin typeface="Roboto"/>
              <a:ea typeface="Roboto"/>
              <a:cs typeface="Roboto"/>
              <a:sym typeface="Roboto"/>
            </a:endParaRPr>
          </a:p>
        </p:txBody>
      </p:sp>
      <p:pic>
        <p:nvPicPr>
          <p:cNvPr id="435" name="Google Shape;435;p14"/>
          <p:cNvPicPr preferRelativeResize="0"/>
          <p:nvPr/>
        </p:nvPicPr>
        <p:blipFill rotWithShape="1">
          <a:blip r:embed="rId8">
            <a:alphaModFix/>
          </a:blip>
          <a:srcRect/>
          <a:stretch/>
        </p:blipFill>
        <p:spPr>
          <a:xfrm>
            <a:off x="9307421" y="1571409"/>
            <a:ext cx="1984248" cy="1463040"/>
          </a:xfrm>
          <a:prstGeom prst="rect">
            <a:avLst/>
          </a:prstGeom>
          <a:noFill/>
          <a:ln>
            <a:noFill/>
          </a:ln>
          <a:effectLst>
            <a:outerShdw blurRad="50800" dist="38100" dir="2700000" algn="tl" rotWithShape="0">
              <a:srgbClr val="000000">
                <a:alpha val="40000"/>
              </a:srgbClr>
            </a:outerShdw>
          </a:effectLst>
        </p:spPr>
      </p:pic>
      <p:sp>
        <p:nvSpPr>
          <p:cNvPr id="436" name="Google Shape;436;p14"/>
          <p:cNvSpPr txBox="1"/>
          <p:nvPr/>
        </p:nvSpPr>
        <p:spPr>
          <a:xfrm>
            <a:off x="895262" y="5610521"/>
            <a:ext cx="182993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Missile Defense</a:t>
            </a:r>
            <a:endParaRPr sz="1400" b="0" i="0" u="none" strike="noStrike" cap="none">
              <a:solidFill>
                <a:srgbClr val="000000"/>
              </a:solidFill>
              <a:latin typeface="Roboto"/>
              <a:ea typeface="Roboto"/>
              <a:cs typeface="Roboto"/>
              <a:sym typeface="Roboto"/>
            </a:endParaRPr>
          </a:p>
        </p:txBody>
      </p:sp>
      <p:pic>
        <p:nvPicPr>
          <p:cNvPr id="437" name="Google Shape;437;p14"/>
          <p:cNvPicPr preferRelativeResize="0"/>
          <p:nvPr/>
        </p:nvPicPr>
        <p:blipFill rotWithShape="1">
          <a:blip r:embed="rId9">
            <a:alphaModFix/>
          </a:blip>
          <a:srcRect/>
          <a:stretch/>
        </p:blipFill>
        <p:spPr>
          <a:xfrm>
            <a:off x="6478853" y="1593234"/>
            <a:ext cx="1984248" cy="1463040"/>
          </a:xfrm>
          <a:prstGeom prst="rect">
            <a:avLst/>
          </a:prstGeom>
          <a:noFill/>
          <a:ln>
            <a:noFill/>
          </a:ln>
          <a:effectLst>
            <a:outerShdw blurRad="50800" dist="38100" dir="2700000" algn="tl" rotWithShape="0">
              <a:srgbClr val="000000">
                <a:alpha val="40000"/>
              </a:srgbClr>
            </a:outerShdw>
          </a:effectLst>
        </p:spPr>
      </p:pic>
      <p:sp>
        <p:nvSpPr>
          <p:cNvPr id="438" name="Google Shape;438;p14"/>
          <p:cNvSpPr txBox="1"/>
          <p:nvPr/>
        </p:nvSpPr>
        <p:spPr>
          <a:xfrm>
            <a:off x="6324186" y="3173647"/>
            <a:ext cx="229358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Space Launch Systems</a:t>
            </a:r>
            <a:endParaRPr sz="1400" b="0" i="0" u="none" strike="noStrike" cap="none">
              <a:solidFill>
                <a:srgbClr val="000000"/>
              </a:solidFill>
              <a:latin typeface="Roboto"/>
              <a:ea typeface="Roboto"/>
              <a:cs typeface="Roboto"/>
              <a:sym typeface="Roboto"/>
            </a:endParaRPr>
          </a:p>
        </p:txBody>
      </p:sp>
      <p:pic>
        <p:nvPicPr>
          <p:cNvPr id="439" name="Google Shape;439;p14"/>
          <p:cNvPicPr preferRelativeResize="0"/>
          <p:nvPr/>
        </p:nvPicPr>
        <p:blipFill rotWithShape="1">
          <a:blip r:embed="rId10">
            <a:alphaModFix/>
          </a:blip>
          <a:srcRect/>
          <a:stretch/>
        </p:blipFill>
        <p:spPr>
          <a:xfrm>
            <a:off x="3604933" y="1593234"/>
            <a:ext cx="1984248" cy="1463040"/>
          </a:xfrm>
          <a:prstGeom prst="rect">
            <a:avLst/>
          </a:prstGeom>
          <a:noFill/>
          <a:ln>
            <a:noFill/>
          </a:ln>
          <a:effectLst>
            <a:outerShdw blurRad="50800" dist="38100" dir="2700000" algn="tl" rotWithShape="0">
              <a:srgbClr val="000000">
                <a:alpha val="40000"/>
              </a:srgbClr>
            </a:outerShdw>
          </a:effectLst>
        </p:spPr>
      </p:pic>
      <p:sp>
        <p:nvSpPr>
          <p:cNvPr id="440" name="Google Shape;440;p14"/>
          <p:cNvSpPr txBox="1"/>
          <p:nvPr/>
        </p:nvSpPr>
        <p:spPr>
          <a:xfrm>
            <a:off x="3500096" y="3195445"/>
            <a:ext cx="212618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Military Aircraft</a:t>
            </a:r>
            <a:endParaRPr sz="1400" b="0" i="0" u="none" strike="noStrike" cap="none">
              <a:solidFill>
                <a:srgbClr val="000000"/>
              </a:solidFill>
              <a:latin typeface="Roboto"/>
              <a:ea typeface="Roboto"/>
              <a:cs typeface="Roboto"/>
              <a:sym typeface="Roboto"/>
            </a:endParaRPr>
          </a:p>
        </p:txBody>
      </p:sp>
      <p:sp>
        <p:nvSpPr>
          <p:cNvPr id="441" name="Google Shape;441;p14"/>
          <p:cNvSpPr txBox="1"/>
          <p:nvPr/>
        </p:nvSpPr>
        <p:spPr>
          <a:xfrm>
            <a:off x="9265333" y="5610480"/>
            <a:ext cx="20684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Medical Systems</a:t>
            </a:r>
            <a:endParaRPr sz="1400" b="0" i="0" u="none" strike="noStrike" cap="none">
              <a:solidFill>
                <a:srgbClr val="000000"/>
              </a:solidFill>
              <a:latin typeface="Roboto"/>
              <a:ea typeface="Roboto"/>
              <a:cs typeface="Roboto"/>
              <a:sym typeface="Roboto"/>
            </a:endParaRPr>
          </a:p>
        </p:txBody>
      </p:sp>
      <p:pic>
        <p:nvPicPr>
          <p:cNvPr id="442" name="Google Shape;442;p14"/>
          <p:cNvPicPr preferRelativeResize="0"/>
          <p:nvPr/>
        </p:nvPicPr>
        <p:blipFill rotWithShape="1">
          <a:blip r:embed="rId11">
            <a:alphaModFix/>
          </a:blip>
          <a:srcRect/>
          <a:stretch/>
        </p:blipFill>
        <p:spPr>
          <a:xfrm>
            <a:off x="9352767" y="3975942"/>
            <a:ext cx="1938901" cy="1479705"/>
          </a:xfrm>
          <a:prstGeom prst="rect">
            <a:avLst/>
          </a:prstGeom>
          <a:noFill/>
          <a:ln>
            <a:noFill/>
          </a:ln>
        </p:spPr>
      </p:pic>
      <p:sp>
        <p:nvSpPr>
          <p:cNvPr id="443" name="Google Shape;443;p14"/>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Flexial Markets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15" descr="http://www.appletreeconsulting.com/liebherr_aero_logo.gif"/>
          <p:cNvPicPr preferRelativeResize="0"/>
          <p:nvPr/>
        </p:nvPicPr>
        <p:blipFill rotWithShape="1">
          <a:blip r:embed="rId3">
            <a:alphaModFix/>
          </a:blip>
          <a:srcRect b="12191"/>
          <a:stretch/>
        </p:blipFill>
        <p:spPr>
          <a:xfrm>
            <a:off x="801946" y="3797579"/>
            <a:ext cx="2814777" cy="632833"/>
          </a:xfrm>
          <a:prstGeom prst="rect">
            <a:avLst/>
          </a:prstGeom>
          <a:noFill/>
          <a:ln>
            <a:noFill/>
          </a:ln>
        </p:spPr>
      </p:pic>
      <p:pic>
        <p:nvPicPr>
          <p:cNvPr id="449" name="Google Shape;449;p15" descr="logo"/>
          <p:cNvPicPr preferRelativeResize="0"/>
          <p:nvPr/>
        </p:nvPicPr>
        <p:blipFill rotWithShape="1">
          <a:blip r:embed="rId4">
            <a:alphaModFix/>
          </a:blip>
          <a:srcRect/>
          <a:stretch/>
        </p:blipFill>
        <p:spPr>
          <a:xfrm>
            <a:off x="4881761" y="3525581"/>
            <a:ext cx="2284807" cy="837762"/>
          </a:xfrm>
          <a:prstGeom prst="rect">
            <a:avLst/>
          </a:prstGeom>
          <a:noFill/>
          <a:ln>
            <a:noFill/>
          </a:ln>
        </p:spPr>
      </p:pic>
      <p:pic>
        <p:nvPicPr>
          <p:cNvPr id="450" name="Google Shape;450;p15" descr="http://www.lockheedmartin.com/content/dam/lockheed/data/corporate/photo/LM-logo-700.jpg"/>
          <p:cNvPicPr preferRelativeResize="0"/>
          <p:nvPr/>
        </p:nvPicPr>
        <p:blipFill rotWithShape="1">
          <a:blip r:embed="rId5">
            <a:alphaModFix/>
          </a:blip>
          <a:srcRect/>
          <a:stretch/>
        </p:blipFill>
        <p:spPr>
          <a:xfrm>
            <a:off x="5112688" y="4803207"/>
            <a:ext cx="2491109" cy="707701"/>
          </a:xfrm>
          <a:prstGeom prst="rect">
            <a:avLst/>
          </a:prstGeom>
          <a:noFill/>
          <a:ln>
            <a:noFill/>
          </a:ln>
        </p:spPr>
      </p:pic>
      <p:pic>
        <p:nvPicPr>
          <p:cNvPr id="451" name="Google Shape;451;p15"/>
          <p:cNvPicPr preferRelativeResize="0"/>
          <p:nvPr/>
        </p:nvPicPr>
        <p:blipFill rotWithShape="1">
          <a:blip r:embed="rId6">
            <a:alphaModFix/>
          </a:blip>
          <a:srcRect/>
          <a:stretch/>
        </p:blipFill>
        <p:spPr>
          <a:xfrm>
            <a:off x="801946" y="4949608"/>
            <a:ext cx="3308479" cy="653174"/>
          </a:xfrm>
          <a:prstGeom prst="rect">
            <a:avLst/>
          </a:prstGeom>
          <a:noFill/>
          <a:ln>
            <a:noFill/>
          </a:ln>
        </p:spPr>
      </p:pic>
      <p:pic>
        <p:nvPicPr>
          <p:cNvPr id="452" name="Google Shape;452;p15" descr="https://honeywell.com/_layouts/InternetFramework/Images/honeywell_logo.png"/>
          <p:cNvPicPr preferRelativeResize="0"/>
          <p:nvPr/>
        </p:nvPicPr>
        <p:blipFill rotWithShape="1">
          <a:blip r:embed="rId7">
            <a:alphaModFix/>
          </a:blip>
          <a:srcRect/>
          <a:stretch/>
        </p:blipFill>
        <p:spPr>
          <a:xfrm>
            <a:off x="8431606" y="3266914"/>
            <a:ext cx="2298385" cy="433027"/>
          </a:xfrm>
          <a:prstGeom prst="rect">
            <a:avLst/>
          </a:prstGeom>
          <a:noFill/>
          <a:ln>
            <a:noFill/>
          </a:ln>
        </p:spPr>
      </p:pic>
      <p:pic>
        <p:nvPicPr>
          <p:cNvPr id="453" name="Google Shape;453;p15" descr="http://i.forbesimg.com/media/lists/companies/embraer_416x416.jpg"/>
          <p:cNvPicPr preferRelativeResize="0"/>
          <p:nvPr/>
        </p:nvPicPr>
        <p:blipFill rotWithShape="1">
          <a:blip r:embed="rId8">
            <a:alphaModFix/>
          </a:blip>
          <a:srcRect t="35660" b="36547"/>
          <a:stretch/>
        </p:blipFill>
        <p:spPr>
          <a:xfrm>
            <a:off x="4257884" y="2408240"/>
            <a:ext cx="2814509" cy="782244"/>
          </a:xfrm>
          <a:prstGeom prst="rect">
            <a:avLst/>
          </a:prstGeom>
          <a:noFill/>
          <a:ln>
            <a:noFill/>
          </a:ln>
        </p:spPr>
      </p:pic>
      <p:pic>
        <p:nvPicPr>
          <p:cNvPr id="454" name="Google Shape;454;p15" descr="http://m.usa.siemens.com/assets/mobile/img/pub/logo130.png"/>
          <p:cNvPicPr preferRelativeResize="0"/>
          <p:nvPr/>
        </p:nvPicPr>
        <p:blipFill rotWithShape="1">
          <a:blip r:embed="rId9">
            <a:alphaModFix/>
          </a:blip>
          <a:srcRect l="7777" t="32395" r="22223" b="35298"/>
          <a:stretch/>
        </p:blipFill>
        <p:spPr>
          <a:xfrm>
            <a:off x="8431606" y="4397873"/>
            <a:ext cx="2722436" cy="680608"/>
          </a:xfrm>
          <a:prstGeom prst="rect">
            <a:avLst/>
          </a:prstGeom>
          <a:noFill/>
          <a:ln>
            <a:noFill/>
          </a:ln>
        </p:spPr>
      </p:pic>
      <p:pic>
        <p:nvPicPr>
          <p:cNvPr id="455" name="Google Shape;455;p15"/>
          <p:cNvPicPr preferRelativeResize="0"/>
          <p:nvPr/>
        </p:nvPicPr>
        <p:blipFill rotWithShape="1">
          <a:blip r:embed="rId10">
            <a:alphaModFix/>
          </a:blip>
          <a:srcRect/>
          <a:stretch/>
        </p:blipFill>
        <p:spPr>
          <a:xfrm>
            <a:off x="1543267" y="1180657"/>
            <a:ext cx="1360571" cy="1122960"/>
          </a:xfrm>
          <a:prstGeom prst="rect">
            <a:avLst/>
          </a:prstGeom>
          <a:noFill/>
          <a:ln>
            <a:noFill/>
          </a:ln>
        </p:spPr>
      </p:pic>
      <p:pic>
        <p:nvPicPr>
          <p:cNvPr id="456" name="Google Shape;456;p15"/>
          <p:cNvPicPr preferRelativeResize="0"/>
          <p:nvPr/>
        </p:nvPicPr>
        <p:blipFill rotWithShape="1">
          <a:blip r:embed="rId11">
            <a:alphaModFix/>
          </a:blip>
          <a:srcRect/>
          <a:stretch/>
        </p:blipFill>
        <p:spPr>
          <a:xfrm>
            <a:off x="7934117" y="2171365"/>
            <a:ext cx="3202877" cy="680609"/>
          </a:xfrm>
          <a:prstGeom prst="rect">
            <a:avLst/>
          </a:prstGeom>
          <a:noFill/>
          <a:ln>
            <a:noFill/>
          </a:ln>
        </p:spPr>
      </p:pic>
      <p:grpSp>
        <p:nvGrpSpPr>
          <p:cNvPr id="457" name="Google Shape;457;p15"/>
          <p:cNvGrpSpPr/>
          <p:nvPr/>
        </p:nvGrpSpPr>
        <p:grpSpPr>
          <a:xfrm>
            <a:off x="473862" y="2670248"/>
            <a:ext cx="3485030" cy="922682"/>
            <a:chOff x="4719039" y="3302290"/>
            <a:chExt cx="1202641" cy="318406"/>
          </a:xfrm>
        </p:grpSpPr>
        <p:pic>
          <p:nvPicPr>
            <p:cNvPr id="458" name="Google Shape;458;p15"/>
            <p:cNvPicPr preferRelativeResize="0"/>
            <p:nvPr/>
          </p:nvPicPr>
          <p:blipFill rotWithShape="1">
            <a:blip r:embed="rId12">
              <a:alphaModFix/>
            </a:blip>
            <a:srcRect/>
            <a:stretch/>
          </p:blipFill>
          <p:spPr>
            <a:xfrm>
              <a:off x="4795866" y="3302290"/>
              <a:ext cx="854431" cy="283125"/>
            </a:xfrm>
            <a:prstGeom prst="rect">
              <a:avLst/>
            </a:prstGeom>
            <a:noFill/>
            <a:ln>
              <a:noFill/>
            </a:ln>
          </p:spPr>
        </p:pic>
        <p:sp>
          <p:nvSpPr>
            <p:cNvPr id="459" name="Google Shape;459;p15"/>
            <p:cNvSpPr/>
            <p:nvPr/>
          </p:nvSpPr>
          <p:spPr>
            <a:xfrm>
              <a:off x="4719039" y="3456104"/>
              <a:ext cx="1202641" cy="164592"/>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1" u="none" strike="noStrike" cap="none">
                  <a:solidFill>
                    <a:srgbClr val="002E7A"/>
                  </a:solidFill>
                  <a:latin typeface="Calibri"/>
                  <a:ea typeface="Calibri"/>
                  <a:cs typeface="Calibri"/>
                  <a:sym typeface="Calibri"/>
                </a:rPr>
                <a:t>Space/Defense</a:t>
              </a:r>
              <a:endParaRPr sz="1400" b="0" i="0" u="none" strike="noStrike" cap="none">
                <a:solidFill>
                  <a:srgbClr val="000000"/>
                </a:solidFill>
                <a:latin typeface="Arial"/>
                <a:ea typeface="Arial"/>
                <a:cs typeface="Arial"/>
                <a:sym typeface="Arial"/>
              </a:endParaRPr>
            </a:p>
          </p:txBody>
        </p:sp>
      </p:grpSp>
      <p:pic>
        <p:nvPicPr>
          <p:cNvPr id="460" name="Google Shape;460;p15"/>
          <p:cNvPicPr preferRelativeResize="0"/>
          <p:nvPr/>
        </p:nvPicPr>
        <p:blipFill rotWithShape="1">
          <a:blip r:embed="rId13">
            <a:alphaModFix/>
          </a:blip>
          <a:srcRect l="18484" t="22414" r="5949" b="29206"/>
          <a:stretch/>
        </p:blipFill>
        <p:spPr>
          <a:xfrm>
            <a:off x="8863864" y="5483645"/>
            <a:ext cx="2300510" cy="401600"/>
          </a:xfrm>
          <a:prstGeom prst="rect">
            <a:avLst/>
          </a:prstGeom>
          <a:noFill/>
          <a:ln>
            <a:noFill/>
          </a:ln>
        </p:spPr>
      </p:pic>
      <p:pic>
        <p:nvPicPr>
          <p:cNvPr id="461" name="Google Shape;461;p15"/>
          <p:cNvPicPr preferRelativeResize="0"/>
          <p:nvPr/>
        </p:nvPicPr>
        <p:blipFill rotWithShape="1">
          <a:blip r:embed="rId14">
            <a:alphaModFix/>
          </a:blip>
          <a:srcRect/>
          <a:stretch/>
        </p:blipFill>
        <p:spPr>
          <a:xfrm>
            <a:off x="5370492" y="5684445"/>
            <a:ext cx="1828800" cy="308610"/>
          </a:xfrm>
          <a:prstGeom prst="rect">
            <a:avLst/>
          </a:prstGeom>
          <a:noFill/>
          <a:ln>
            <a:noFill/>
          </a:ln>
        </p:spPr>
      </p:pic>
      <p:pic>
        <p:nvPicPr>
          <p:cNvPr id="462" name="Google Shape;462;p15"/>
          <p:cNvPicPr preferRelativeResize="0"/>
          <p:nvPr/>
        </p:nvPicPr>
        <p:blipFill rotWithShape="1">
          <a:blip r:embed="rId15">
            <a:alphaModFix/>
          </a:blip>
          <a:srcRect t="26191" b="22223"/>
          <a:stretch/>
        </p:blipFill>
        <p:spPr>
          <a:xfrm>
            <a:off x="9256347" y="1268892"/>
            <a:ext cx="1072953" cy="553507"/>
          </a:xfrm>
          <a:prstGeom prst="rect">
            <a:avLst/>
          </a:prstGeom>
          <a:noFill/>
          <a:ln>
            <a:noFill/>
          </a:ln>
        </p:spPr>
      </p:pic>
      <p:pic>
        <p:nvPicPr>
          <p:cNvPr id="463" name="Google Shape;463;p15"/>
          <p:cNvPicPr preferRelativeResize="0"/>
          <p:nvPr/>
        </p:nvPicPr>
        <p:blipFill rotWithShape="1">
          <a:blip r:embed="rId16">
            <a:alphaModFix/>
          </a:blip>
          <a:srcRect/>
          <a:stretch/>
        </p:blipFill>
        <p:spPr>
          <a:xfrm>
            <a:off x="1934483" y="5723720"/>
            <a:ext cx="1517067" cy="538669"/>
          </a:xfrm>
          <a:prstGeom prst="rect">
            <a:avLst/>
          </a:prstGeom>
          <a:noFill/>
          <a:ln>
            <a:noFill/>
          </a:ln>
        </p:spPr>
      </p:pic>
      <p:pic>
        <p:nvPicPr>
          <p:cNvPr id="464" name="Google Shape;464;p15" descr="See the source image"/>
          <p:cNvPicPr preferRelativeResize="0"/>
          <p:nvPr/>
        </p:nvPicPr>
        <p:blipFill rotWithShape="1">
          <a:blip r:embed="rId17">
            <a:alphaModFix/>
          </a:blip>
          <a:srcRect t="38000" r="2924" b="38000"/>
          <a:stretch/>
        </p:blipFill>
        <p:spPr>
          <a:xfrm>
            <a:off x="5008147" y="1636986"/>
            <a:ext cx="2032034" cy="502403"/>
          </a:xfrm>
          <a:prstGeom prst="rect">
            <a:avLst/>
          </a:prstGeom>
          <a:noFill/>
          <a:ln>
            <a:noFill/>
          </a:ln>
        </p:spPr>
      </p:pic>
      <p:sp>
        <p:nvSpPr>
          <p:cNvPr id="465" name="Google Shape;465;p15"/>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Customers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16"/>
          <p:cNvSpPr/>
          <p:nvPr/>
        </p:nvSpPr>
        <p:spPr>
          <a:xfrm>
            <a:off x="1096285" y="2173590"/>
            <a:ext cx="10409252" cy="1630084"/>
          </a:xfrm>
          <a:prstGeom prst="rightArrow">
            <a:avLst>
              <a:gd name="adj1" fmla="val 70892"/>
              <a:gd name="adj2" fmla="val 68448"/>
            </a:avLst>
          </a:prstGeom>
          <a:gradFill>
            <a:gsLst>
              <a:gs pos="0">
                <a:srgbClr val="0855A2"/>
              </a:gs>
              <a:gs pos="50000">
                <a:srgbClr val="BDCAF0"/>
              </a:gs>
              <a:gs pos="100000">
                <a:schemeClr val="lt2"/>
              </a:gs>
            </a:gsLst>
            <a:lin ang="108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71" name="Google Shape;471;p16"/>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472" name="Google Shape;472;p16"/>
          <p:cNvSpPr txBox="1"/>
          <p:nvPr/>
        </p:nvSpPr>
        <p:spPr>
          <a:xfrm>
            <a:off x="905163" y="1311731"/>
            <a:ext cx="1884218" cy="646331"/>
          </a:xfrm>
          <a:prstGeom prst="rect">
            <a:avLst/>
          </a:prstGeom>
          <a:solidFill>
            <a:srgbClr val="26262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Development </a:t>
            </a:r>
            <a:br>
              <a:rPr lang="en-US" sz="1800" b="0" i="0" u="none" strike="noStrike" cap="none">
                <a:solidFill>
                  <a:schemeClr val="lt1"/>
                </a:solidFill>
                <a:latin typeface="Roboto"/>
                <a:ea typeface="Roboto"/>
                <a:cs typeface="Roboto"/>
                <a:sym typeface="Roboto"/>
              </a:rPr>
            </a:br>
            <a:r>
              <a:rPr lang="en-US" sz="1800" b="0" i="0" u="none" strike="noStrike" cap="none">
                <a:solidFill>
                  <a:schemeClr val="lt1"/>
                </a:solidFill>
                <a:latin typeface="Roboto"/>
                <a:ea typeface="Roboto"/>
                <a:cs typeface="Roboto"/>
                <a:sym typeface="Roboto"/>
              </a:rPr>
              <a:t>&amp; Engineering</a:t>
            </a:r>
            <a:endParaRPr sz="1400" b="0" i="0" u="none" strike="noStrike" cap="none">
              <a:solidFill>
                <a:srgbClr val="000000"/>
              </a:solidFill>
              <a:latin typeface="Roboto"/>
              <a:ea typeface="Roboto"/>
              <a:cs typeface="Roboto"/>
              <a:sym typeface="Roboto"/>
            </a:endParaRPr>
          </a:p>
        </p:txBody>
      </p:sp>
      <p:sp>
        <p:nvSpPr>
          <p:cNvPr id="473" name="Google Shape;473;p16"/>
          <p:cNvSpPr txBox="1"/>
          <p:nvPr/>
        </p:nvSpPr>
        <p:spPr>
          <a:xfrm>
            <a:off x="3577932" y="1388497"/>
            <a:ext cx="2124599"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Production Manufacturing</a:t>
            </a:r>
            <a:endParaRPr sz="1400" b="0" i="0" u="none" strike="noStrike" cap="none">
              <a:solidFill>
                <a:srgbClr val="000000"/>
              </a:solidFill>
              <a:latin typeface="Roboto"/>
              <a:ea typeface="Roboto"/>
              <a:cs typeface="Roboto"/>
              <a:sym typeface="Roboto"/>
            </a:endParaRPr>
          </a:p>
        </p:txBody>
      </p:sp>
      <p:sp>
        <p:nvSpPr>
          <p:cNvPr id="474" name="Google Shape;474;p16"/>
          <p:cNvSpPr txBox="1"/>
          <p:nvPr/>
        </p:nvSpPr>
        <p:spPr>
          <a:xfrm>
            <a:off x="6546965" y="1364545"/>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475" name="Google Shape;475;p16"/>
          <p:cNvSpPr txBox="1"/>
          <p:nvPr/>
        </p:nvSpPr>
        <p:spPr>
          <a:xfrm>
            <a:off x="9275617" y="1388497"/>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Roboto"/>
              <a:ea typeface="Roboto"/>
              <a:cs typeface="Roboto"/>
              <a:sym typeface="Roboto"/>
            </a:endParaRPr>
          </a:p>
        </p:txBody>
      </p:sp>
      <p:sp>
        <p:nvSpPr>
          <p:cNvPr id="476" name="Google Shape;476;p16"/>
          <p:cNvSpPr txBox="1"/>
          <p:nvPr/>
        </p:nvSpPr>
        <p:spPr>
          <a:xfrm>
            <a:off x="6925690" y="2566568"/>
            <a:ext cx="3526885" cy="1015622"/>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Roboto"/>
                <a:ea typeface="Roboto"/>
                <a:cs typeface="Roboto"/>
                <a:sym typeface="Roboto"/>
              </a:rPr>
              <a:t>Linear &amp; Non-Linear Bellows Analysis</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Roboto"/>
                <a:ea typeface="Roboto"/>
                <a:cs typeface="Roboto"/>
                <a:sym typeface="Roboto"/>
              </a:rPr>
              <a:t>Structural, Fracture Critical &amp; Vibrational Analysis</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Roboto"/>
                <a:ea typeface="Roboto"/>
                <a:cs typeface="Roboto"/>
                <a:sym typeface="Roboto"/>
              </a:rPr>
              <a:t>Fatigue Analysis</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Roboto"/>
                <a:ea typeface="Roboto"/>
                <a:cs typeface="Roboto"/>
                <a:sym typeface="Roboto"/>
              </a:rPr>
              <a:t>Plastic Analysis</a:t>
            </a:r>
            <a:endParaRPr sz="1400" b="0" i="0" u="none" strike="noStrike" cap="none">
              <a:solidFill>
                <a:srgbClr val="000000"/>
              </a:solidFill>
              <a:latin typeface="Roboto"/>
              <a:ea typeface="Roboto"/>
              <a:cs typeface="Roboto"/>
              <a:sym typeface="Roboto"/>
            </a:endParaRPr>
          </a:p>
        </p:txBody>
      </p:sp>
      <p:sp>
        <p:nvSpPr>
          <p:cNvPr id="477" name="Google Shape;477;p16"/>
          <p:cNvSpPr txBox="1"/>
          <p:nvPr/>
        </p:nvSpPr>
        <p:spPr>
          <a:xfrm>
            <a:off x="8110995" y="3988138"/>
            <a:ext cx="2341580" cy="226395"/>
          </a:xfrm>
          <a:prstGeom prst="rect">
            <a:avLst/>
          </a:prstGeom>
          <a:solidFill>
            <a:srgbClr val="0855A2"/>
          </a:solidFill>
          <a:ln>
            <a:noFill/>
          </a:ln>
          <a:effectLst>
            <a:outerShdw blurRad="50800" dist="381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Calibri"/>
              <a:buNone/>
            </a:pPr>
            <a:r>
              <a:rPr lang="en-US" sz="1200" b="1" i="0" u="none" strike="noStrike" cap="none">
                <a:solidFill>
                  <a:srgbClr val="FFFFFF"/>
                </a:solidFill>
                <a:latin typeface="Roboto"/>
                <a:ea typeface="Roboto"/>
                <a:cs typeface="Roboto"/>
                <a:sym typeface="Roboto"/>
              </a:rPr>
              <a:t>Engineering Testing Capabilities</a:t>
            </a:r>
            <a:endParaRPr sz="1200" b="1" i="0" u="none" strike="noStrike" cap="none">
              <a:solidFill>
                <a:srgbClr val="000000"/>
              </a:solidFill>
              <a:latin typeface="Roboto"/>
              <a:ea typeface="Roboto"/>
              <a:cs typeface="Roboto"/>
              <a:sym typeface="Roboto"/>
            </a:endParaRPr>
          </a:p>
        </p:txBody>
      </p:sp>
      <p:pic>
        <p:nvPicPr>
          <p:cNvPr id="478" name="Google Shape;478;p16"/>
          <p:cNvPicPr preferRelativeResize="0"/>
          <p:nvPr/>
        </p:nvPicPr>
        <p:blipFill rotWithShape="1">
          <a:blip r:embed="rId3">
            <a:alphaModFix/>
          </a:blip>
          <a:srcRect t="2109" b="37882"/>
          <a:stretch/>
        </p:blipFill>
        <p:spPr>
          <a:xfrm>
            <a:off x="1199653" y="4327177"/>
            <a:ext cx="1905883" cy="1102180"/>
          </a:xfrm>
          <a:prstGeom prst="rect">
            <a:avLst/>
          </a:prstGeom>
          <a:noFill/>
          <a:ln>
            <a:noFill/>
          </a:ln>
        </p:spPr>
      </p:pic>
      <p:pic>
        <p:nvPicPr>
          <p:cNvPr id="479" name="Google Shape;479;p16"/>
          <p:cNvPicPr preferRelativeResize="0"/>
          <p:nvPr/>
        </p:nvPicPr>
        <p:blipFill rotWithShape="1">
          <a:blip r:embed="rId4">
            <a:alphaModFix/>
          </a:blip>
          <a:srcRect t="2798" b="36990"/>
          <a:stretch/>
        </p:blipFill>
        <p:spPr>
          <a:xfrm>
            <a:off x="3624374" y="4327177"/>
            <a:ext cx="1905883" cy="1106923"/>
          </a:xfrm>
          <a:prstGeom prst="rect">
            <a:avLst/>
          </a:prstGeom>
          <a:noFill/>
          <a:ln>
            <a:noFill/>
          </a:ln>
        </p:spPr>
      </p:pic>
      <p:pic>
        <p:nvPicPr>
          <p:cNvPr id="480" name="Google Shape;480;p16"/>
          <p:cNvPicPr preferRelativeResize="0"/>
          <p:nvPr/>
        </p:nvPicPr>
        <p:blipFill rotWithShape="1">
          <a:blip r:embed="rId5">
            <a:alphaModFix/>
          </a:blip>
          <a:srcRect t="2903" b="37037"/>
          <a:stretch/>
        </p:blipFill>
        <p:spPr>
          <a:xfrm>
            <a:off x="6071956" y="4327177"/>
            <a:ext cx="1905000" cy="1108870"/>
          </a:xfrm>
          <a:prstGeom prst="rect">
            <a:avLst/>
          </a:prstGeom>
          <a:noFill/>
          <a:ln>
            <a:noFill/>
          </a:ln>
        </p:spPr>
      </p:pic>
      <p:sp>
        <p:nvSpPr>
          <p:cNvPr id="481" name="Google Shape;481;p16"/>
          <p:cNvSpPr txBox="1"/>
          <p:nvPr/>
        </p:nvSpPr>
        <p:spPr>
          <a:xfrm>
            <a:off x="1199653" y="3985933"/>
            <a:ext cx="6790299" cy="228600"/>
          </a:xfrm>
          <a:prstGeom prst="rect">
            <a:avLst/>
          </a:prstGeom>
          <a:solidFill>
            <a:srgbClr val="0855A2"/>
          </a:solidFill>
          <a:ln>
            <a:noFill/>
          </a:ln>
          <a:effectLst>
            <a:outerShdw blurRad="50800" dist="38100" dir="2700000" algn="tl"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1200" b="1" i="0" u="none" strike="noStrike" cap="none">
                <a:solidFill>
                  <a:schemeClr val="lt1"/>
                </a:solidFill>
                <a:latin typeface="Roboto"/>
                <a:ea typeface="Roboto"/>
                <a:cs typeface="Roboto"/>
                <a:sym typeface="Roboto"/>
              </a:rPr>
              <a:t>Comprehensive Fluid, Structural and Thermal Analysis Capabilities </a:t>
            </a:r>
            <a:endParaRPr sz="1400" b="0" i="0" u="none" strike="noStrike" cap="none">
              <a:solidFill>
                <a:srgbClr val="000000"/>
              </a:solidFill>
              <a:latin typeface="Roboto"/>
              <a:ea typeface="Roboto"/>
              <a:cs typeface="Roboto"/>
              <a:sym typeface="Roboto"/>
            </a:endParaRPr>
          </a:p>
        </p:txBody>
      </p:sp>
      <p:sp>
        <p:nvSpPr>
          <p:cNvPr id="482" name="Google Shape;482;p16"/>
          <p:cNvSpPr txBox="1"/>
          <p:nvPr/>
        </p:nvSpPr>
        <p:spPr>
          <a:xfrm>
            <a:off x="3814755" y="5618564"/>
            <a:ext cx="1521997" cy="3653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Non-linear fatigue life and modal analysis</a:t>
            </a:r>
            <a:endParaRPr sz="1000" b="0" i="0" u="none" strike="noStrike" cap="none">
              <a:solidFill>
                <a:srgbClr val="000000"/>
              </a:solidFill>
              <a:latin typeface="Roboto"/>
              <a:ea typeface="Roboto"/>
              <a:cs typeface="Roboto"/>
              <a:sym typeface="Roboto"/>
            </a:endParaRPr>
          </a:p>
        </p:txBody>
      </p:sp>
      <p:sp>
        <p:nvSpPr>
          <p:cNvPr id="483" name="Google Shape;483;p16"/>
          <p:cNvSpPr txBox="1"/>
          <p:nvPr/>
        </p:nvSpPr>
        <p:spPr>
          <a:xfrm>
            <a:off x="6107400" y="5623140"/>
            <a:ext cx="1882552" cy="3653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Steady-state, transient and heat transfer analysis</a:t>
            </a:r>
            <a:endParaRPr sz="1000" b="0" i="0" u="none" strike="noStrike" cap="none">
              <a:solidFill>
                <a:srgbClr val="000000"/>
              </a:solidFill>
              <a:latin typeface="Roboto"/>
              <a:ea typeface="Roboto"/>
              <a:cs typeface="Roboto"/>
              <a:sym typeface="Roboto"/>
            </a:endParaRPr>
          </a:p>
        </p:txBody>
      </p:sp>
      <p:sp>
        <p:nvSpPr>
          <p:cNvPr id="484" name="Google Shape;484;p16"/>
          <p:cNvSpPr txBox="1"/>
          <p:nvPr/>
        </p:nvSpPr>
        <p:spPr>
          <a:xfrm>
            <a:off x="1592149" y="5436047"/>
            <a:ext cx="1208736" cy="22853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B71D8"/>
              </a:buClr>
              <a:buSzPts val="750"/>
              <a:buFont typeface="Calibri"/>
              <a:buNone/>
            </a:pPr>
            <a:r>
              <a:rPr lang="en-US" sz="1000" b="1" i="0" u="none" strike="noStrike" cap="none">
                <a:solidFill>
                  <a:srgbClr val="000000"/>
                </a:solidFill>
                <a:latin typeface="Roboto"/>
                <a:ea typeface="Roboto"/>
                <a:cs typeface="Roboto"/>
                <a:sym typeface="Roboto"/>
              </a:rPr>
              <a:t>Fluid Analysis</a:t>
            </a:r>
            <a:endParaRPr sz="1400" b="0" i="0" u="none" strike="noStrike" cap="none">
              <a:solidFill>
                <a:srgbClr val="000000"/>
              </a:solidFill>
              <a:latin typeface="Roboto"/>
              <a:ea typeface="Roboto"/>
              <a:cs typeface="Roboto"/>
              <a:sym typeface="Roboto"/>
            </a:endParaRPr>
          </a:p>
        </p:txBody>
      </p:sp>
      <p:sp>
        <p:nvSpPr>
          <p:cNvPr id="485" name="Google Shape;485;p16"/>
          <p:cNvSpPr txBox="1"/>
          <p:nvPr/>
        </p:nvSpPr>
        <p:spPr>
          <a:xfrm>
            <a:off x="3876184" y="5436047"/>
            <a:ext cx="1413687" cy="22853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B71D8"/>
              </a:buClr>
              <a:buSzPts val="750"/>
              <a:buFont typeface="Calibri"/>
              <a:buNone/>
            </a:pPr>
            <a:r>
              <a:rPr lang="en-US" sz="1000" b="1" i="0" u="none" strike="noStrike" cap="none">
                <a:solidFill>
                  <a:srgbClr val="000000"/>
                </a:solidFill>
                <a:latin typeface="Roboto"/>
                <a:ea typeface="Roboto"/>
                <a:cs typeface="Roboto"/>
                <a:sym typeface="Roboto"/>
              </a:rPr>
              <a:t>Structural Analysis</a:t>
            </a:r>
            <a:endParaRPr sz="1400" b="0" i="0" u="none" strike="noStrike" cap="none">
              <a:solidFill>
                <a:srgbClr val="000000"/>
              </a:solidFill>
              <a:latin typeface="Roboto"/>
              <a:ea typeface="Roboto"/>
              <a:cs typeface="Roboto"/>
              <a:sym typeface="Roboto"/>
            </a:endParaRPr>
          </a:p>
        </p:txBody>
      </p:sp>
      <p:sp>
        <p:nvSpPr>
          <p:cNvPr id="486" name="Google Shape;486;p16"/>
          <p:cNvSpPr txBox="1"/>
          <p:nvPr/>
        </p:nvSpPr>
        <p:spPr>
          <a:xfrm>
            <a:off x="6420530" y="5436047"/>
            <a:ext cx="1208736" cy="22853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B71D8"/>
              </a:buClr>
              <a:buSzPts val="750"/>
              <a:buFont typeface="Calibri"/>
              <a:buNone/>
            </a:pPr>
            <a:r>
              <a:rPr lang="en-US" sz="1000" b="1" i="0" u="none" strike="noStrike" cap="none">
                <a:solidFill>
                  <a:srgbClr val="000000"/>
                </a:solidFill>
                <a:latin typeface="Roboto"/>
                <a:ea typeface="Roboto"/>
                <a:cs typeface="Roboto"/>
                <a:sym typeface="Roboto"/>
              </a:rPr>
              <a:t>Thermal Analysis</a:t>
            </a:r>
            <a:endParaRPr sz="1400" b="0" i="0" u="none" strike="noStrike" cap="none">
              <a:solidFill>
                <a:srgbClr val="000000"/>
              </a:solidFill>
              <a:latin typeface="Roboto"/>
              <a:ea typeface="Roboto"/>
              <a:cs typeface="Roboto"/>
              <a:sym typeface="Roboto"/>
            </a:endParaRPr>
          </a:p>
        </p:txBody>
      </p:sp>
      <p:sp>
        <p:nvSpPr>
          <p:cNvPr id="487" name="Google Shape;487;p16"/>
          <p:cNvSpPr txBox="1"/>
          <p:nvPr/>
        </p:nvSpPr>
        <p:spPr>
          <a:xfrm>
            <a:off x="8119595" y="4278169"/>
            <a:ext cx="2341580" cy="17057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Roboto"/>
                <a:ea typeface="Roboto"/>
                <a:cs typeface="Roboto"/>
                <a:sym typeface="Roboto"/>
              </a:rPr>
              <a:t> Hydraulic cycle testing (2 systems)</a:t>
            </a:r>
            <a:endParaRPr sz="1400" b="0" i="0" u="none" strike="noStrike" cap="none">
              <a:solidFill>
                <a:srgbClr val="000000"/>
              </a:solidFill>
              <a:latin typeface="Roboto"/>
              <a:ea typeface="Roboto"/>
              <a:cs typeface="Roboto"/>
              <a:sym typeface="Roboto"/>
            </a:endParaRPr>
          </a:p>
          <a:p>
            <a:pPr marL="169862" marR="0" lvl="1" indent="0" algn="l"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Roboto"/>
                <a:ea typeface="Roboto"/>
                <a:cs typeface="Roboto"/>
                <a:sym typeface="Roboto"/>
              </a:rPr>
              <a:t>&lt;5000psig at temperature</a:t>
            </a:r>
            <a:endParaRPr sz="1400" b="0" i="0" u="none" strike="noStrike" cap="none">
              <a:solidFill>
                <a:srgbClr val="000000"/>
              </a:solidFill>
              <a:latin typeface="Roboto"/>
              <a:ea typeface="Roboto"/>
              <a:cs typeface="Roboto"/>
              <a:sym typeface="Roboto"/>
            </a:endParaRPr>
          </a:p>
          <a:p>
            <a:pPr marL="169862" marR="0" lvl="1" indent="0" algn="l"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Roboto"/>
                <a:ea typeface="Roboto"/>
                <a:cs typeface="Roboto"/>
                <a:sym typeface="Roboto"/>
              </a:rPr>
              <a:t>Variable Fluid type</a:t>
            </a:r>
            <a:endParaRPr sz="1400" b="0" i="0" u="none" strike="noStrike" cap="none">
              <a:solidFill>
                <a:srgbClr val="000000"/>
              </a:solidFill>
              <a:latin typeface="Roboto"/>
              <a:ea typeface="Roboto"/>
              <a:cs typeface="Roboto"/>
              <a:sym typeface="Roboto"/>
            </a:endParaRPr>
          </a:p>
          <a:p>
            <a:pPr marL="169862" marR="0" lvl="1" indent="0" algn="l"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Roboto"/>
                <a:ea typeface="Roboto"/>
                <a:cs typeface="Roboto"/>
                <a:sym typeface="Roboto"/>
              </a:rPr>
              <a:t>Fully programmable</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Roboto"/>
                <a:ea typeface="Roboto"/>
                <a:cs typeface="Roboto"/>
                <a:sym typeface="Roboto"/>
              </a:rPr>
              <a:t>Hydraulic cycle testing (1 systems)</a:t>
            </a:r>
            <a:endParaRPr sz="1400" b="0" i="0" u="none" strike="noStrike" cap="none">
              <a:solidFill>
                <a:srgbClr val="000000"/>
              </a:solidFill>
              <a:latin typeface="Roboto"/>
              <a:ea typeface="Roboto"/>
              <a:cs typeface="Roboto"/>
              <a:sym typeface="Roboto"/>
            </a:endParaRPr>
          </a:p>
          <a:p>
            <a:pPr marL="169862" marR="0" lvl="1" indent="0" algn="l"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Roboto"/>
                <a:ea typeface="Roboto"/>
                <a:cs typeface="Roboto"/>
                <a:sym typeface="Roboto"/>
              </a:rPr>
              <a:t>&lt;3500psig at temperature</a:t>
            </a:r>
            <a:endParaRPr sz="1400" b="0" i="0" u="none" strike="noStrike" cap="none">
              <a:solidFill>
                <a:srgbClr val="000000"/>
              </a:solidFill>
              <a:latin typeface="Roboto"/>
              <a:ea typeface="Roboto"/>
              <a:cs typeface="Roboto"/>
              <a:sym typeface="Roboto"/>
            </a:endParaRPr>
          </a:p>
          <a:p>
            <a:pPr marL="169862" marR="0" lvl="1" indent="0" algn="l"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Roboto"/>
                <a:ea typeface="Roboto"/>
                <a:cs typeface="Roboto"/>
                <a:sym typeface="Roboto"/>
              </a:rPr>
              <a:t>Variable Fluid type</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latin typeface="Roboto"/>
                <a:ea typeface="Roboto"/>
                <a:cs typeface="Roboto"/>
                <a:sym typeface="Roboto"/>
              </a:rPr>
              <a:t>Temperature Testing</a:t>
            </a:r>
            <a:endParaRPr sz="1400" b="0" i="0" u="none" strike="noStrike" cap="none">
              <a:solidFill>
                <a:srgbClr val="000000"/>
              </a:solidFill>
              <a:latin typeface="Roboto"/>
              <a:ea typeface="Roboto"/>
              <a:cs typeface="Roboto"/>
              <a:sym typeface="Roboto"/>
            </a:endParaRPr>
          </a:p>
          <a:p>
            <a:pPr marL="169862" marR="0" lvl="1" indent="0" algn="l"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Roboto"/>
                <a:ea typeface="Roboto"/>
                <a:cs typeface="Roboto"/>
                <a:sym typeface="Roboto"/>
              </a:rPr>
              <a:t>-67 to 275 F</a:t>
            </a:r>
            <a:endParaRPr sz="1400" b="0" i="0" u="none" strike="noStrike" cap="none">
              <a:solidFill>
                <a:srgbClr val="000000"/>
              </a:solidFill>
              <a:latin typeface="Roboto"/>
              <a:ea typeface="Roboto"/>
              <a:cs typeface="Roboto"/>
              <a:sym typeface="Roboto"/>
            </a:endParaRPr>
          </a:p>
          <a:p>
            <a:pPr marL="169862" marR="0" lvl="1" indent="0" algn="l"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Roboto"/>
                <a:ea typeface="Roboto"/>
                <a:cs typeface="Roboto"/>
                <a:sym typeface="Roboto"/>
              </a:rPr>
              <a:t>2 Large chambers (4’x4’x4’)</a:t>
            </a:r>
            <a:endParaRPr sz="1400" b="0" i="0" u="none" strike="noStrike" cap="none">
              <a:solidFill>
                <a:srgbClr val="000000"/>
              </a:solidFill>
              <a:latin typeface="Roboto"/>
              <a:ea typeface="Roboto"/>
              <a:cs typeface="Roboto"/>
              <a:sym typeface="Roboto"/>
            </a:endParaRPr>
          </a:p>
          <a:p>
            <a:pPr marL="169862" marR="0" lvl="1" indent="0" algn="l" rtl="0">
              <a:lnSpc>
                <a:spcPct val="100000"/>
              </a:lnSpc>
              <a:spcBef>
                <a:spcPts val="0"/>
              </a:spcBef>
              <a:spcAft>
                <a:spcPts val="0"/>
              </a:spcAft>
              <a:buClr>
                <a:srgbClr val="000000"/>
              </a:buClr>
              <a:buSzPts val="950"/>
              <a:buFont typeface="Arial"/>
              <a:buNone/>
            </a:pPr>
            <a:r>
              <a:rPr lang="en-US" sz="950" b="0" i="0" u="none" strike="noStrike" cap="none">
                <a:solidFill>
                  <a:srgbClr val="000000"/>
                </a:solidFill>
                <a:latin typeface="Roboto"/>
                <a:ea typeface="Roboto"/>
                <a:cs typeface="Roboto"/>
                <a:sym typeface="Roboto"/>
              </a:rPr>
              <a:t>1 small (20”x20”x20”)</a:t>
            </a:r>
            <a:endParaRPr sz="1400" b="0" i="0" u="none" strike="noStrike" cap="none">
              <a:solidFill>
                <a:srgbClr val="000000"/>
              </a:solidFill>
              <a:latin typeface="Roboto"/>
              <a:ea typeface="Roboto"/>
              <a:cs typeface="Roboto"/>
              <a:sym typeface="Roboto"/>
            </a:endParaRPr>
          </a:p>
          <a:p>
            <a:pPr marL="171450" marR="0" lvl="0" indent="-126205" algn="l" rtl="0">
              <a:lnSpc>
                <a:spcPct val="100000"/>
              </a:lnSpc>
              <a:spcBef>
                <a:spcPts val="0"/>
              </a:spcBef>
              <a:spcAft>
                <a:spcPts val="0"/>
              </a:spcAft>
              <a:buClr>
                <a:srgbClr val="4F81BD"/>
              </a:buClr>
              <a:buSzPts val="713"/>
              <a:buFont typeface="Noto Sans Symbols"/>
              <a:buNone/>
            </a:pPr>
            <a:endParaRPr sz="950" b="0" i="0" u="none" strike="noStrike" cap="none">
              <a:solidFill>
                <a:srgbClr val="000000"/>
              </a:solidFill>
              <a:latin typeface="Roboto"/>
              <a:ea typeface="Roboto"/>
              <a:cs typeface="Roboto"/>
              <a:sym typeface="Roboto"/>
            </a:endParaRPr>
          </a:p>
        </p:txBody>
      </p:sp>
      <p:sp>
        <p:nvSpPr>
          <p:cNvPr id="488" name="Google Shape;488;p16"/>
          <p:cNvSpPr txBox="1"/>
          <p:nvPr/>
        </p:nvSpPr>
        <p:spPr>
          <a:xfrm>
            <a:off x="1225733" y="5618564"/>
            <a:ext cx="1868366" cy="3653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Dynamic compensation and surge analysis</a:t>
            </a:r>
            <a:endParaRPr sz="1000" b="0" i="0" u="none" strike="noStrike" cap="none">
              <a:solidFill>
                <a:srgbClr val="000000"/>
              </a:solidFill>
              <a:latin typeface="Roboto"/>
              <a:ea typeface="Roboto"/>
              <a:cs typeface="Roboto"/>
              <a:sym typeface="Roboto"/>
            </a:endParaRPr>
          </a:p>
        </p:txBody>
      </p:sp>
      <p:sp>
        <p:nvSpPr>
          <p:cNvPr id="489" name="Google Shape;489;p16"/>
          <p:cNvSpPr txBox="1"/>
          <p:nvPr/>
        </p:nvSpPr>
        <p:spPr>
          <a:xfrm>
            <a:off x="4594802" y="2572626"/>
            <a:ext cx="2482919" cy="83099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Roboto"/>
                <a:ea typeface="Roboto"/>
                <a:cs typeface="Roboto"/>
                <a:sym typeface="Roboto"/>
              </a:rPr>
              <a:t>3-D Solid Modeling</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Roboto"/>
                <a:ea typeface="Roboto"/>
                <a:cs typeface="Roboto"/>
                <a:sym typeface="Roboto"/>
              </a:rPr>
              <a:t>Integration</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Roboto"/>
                <a:ea typeface="Roboto"/>
                <a:cs typeface="Roboto"/>
                <a:sym typeface="Roboto"/>
              </a:rPr>
              <a:t>System Performance Analysis</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a:solidFill>
                  <a:srgbClr val="000000"/>
                </a:solidFill>
                <a:latin typeface="Roboto"/>
                <a:ea typeface="Roboto"/>
                <a:cs typeface="Roboto"/>
                <a:sym typeface="Roboto"/>
              </a:rPr>
              <a:t>Thermal and Fluid Flow</a:t>
            </a:r>
            <a:endParaRPr sz="1400" b="0" i="0" u="none" strike="noStrike" cap="none">
              <a:solidFill>
                <a:srgbClr val="000000"/>
              </a:solidFill>
              <a:latin typeface="Roboto"/>
              <a:ea typeface="Roboto"/>
              <a:cs typeface="Roboto"/>
              <a:sym typeface="Roboto"/>
            </a:endParaRPr>
          </a:p>
        </p:txBody>
      </p:sp>
      <p:sp>
        <p:nvSpPr>
          <p:cNvPr id="490" name="Google Shape;490;p16"/>
          <p:cNvSpPr txBox="1"/>
          <p:nvPr/>
        </p:nvSpPr>
        <p:spPr>
          <a:xfrm>
            <a:off x="1225732" y="2566568"/>
            <a:ext cx="3355255"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boto"/>
                <a:ea typeface="Roboto"/>
                <a:cs typeface="Roboto"/>
                <a:sym typeface="Roboto"/>
              </a:rPr>
              <a:t>Flexial’s engineering and analytical capabilities ensure a better design, longer life and a higher performance product.</a:t>
            </a:r>
            <a:endParaRPr sz="1400" b="0" i="0" u="none" strike="noStrike" cap="none">
              <a:solidFill>
                <a:srgbClr val="000000"/>
              </a:solidFill>
              <a:latin typeface="Roboto"/>
              <a:ea typeface="Roboto"/>
              <a:cs typeface="Roboto"/>
              <a:sym typeface="Roboto"/>
            </a:endParaRPr>
          </a:p>
        </p:txBody>
      </p:sp>
      <p:sp>
        <p:nvSpPr>
          <p:cNvPr id="491" name="Google Shape;491;p16"/>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cxnSp>
        <p:nvCxnSpPr>
          <p:cNvPr id="496" name="Google Shape;496;p17"/>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497" name="Google Shape;497;p17"/>
          <p:cNvSpPr txBox="1"/>
          <p:nvPr/>
        </p:nvSpPr>
        <p:spPr>
          <a:xfrm>
            <a:off x="905163" y="1311731"/>
            <a:ext cx="1884218" cy="646331"/>
          </a:xfrm>
          <a:prstGeom prst="rect">
            <a:avLst/>
          </a:prstGeom>
          <a:solidFill>
            <a:srgbClr val="26262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Development </a:t>
            </a:r>
            <a:br>
              <a:rPr lang="en-US" sz="1800" b="0" i="0" u="none" strike="noStrike" cap="none">
                <a:solidFill>
                  <a:schemeClr val="lt1"/>
                </a:solidFill>
                <a:latin typeface="Roboto"/>
                <a:ea typeface="Roboto"/>
                <a:cs typeface="Roboto"/>
                <a:sym typeface="Roboto"/>
              </a:rPr>
            </a:br>
            <a:r>
              <a:rPr lang="en-US" sz="1800" b="0" i="0" u="none" strike="noStrike" cap="none">
                <a:solidFill>
                  <a:schemeClr val="lt1"/>
                </a:solidFill>
                <a:latin typeface="Roboto"/>
                <a:ea typeface="Roboto"/>
                <a:cs typeface="Roboto"/>
                <a:sym typeface="Roboto"/>
              </a:rPr>
              <a:t>&amp; Engineering</a:t>
            </a:r>
            <a:endParaRPr sz="1400" b="0" i="0" u="none" strike="noStrike" cap="none">
              <a:solidFill>
                <a:srgbClr val="000000"/>
              </a:solidFill>
              <a:latin typeface="Roboto"/>
              <a:ea typeface="Roboto"/>
              <a:cs typeface="Roboto"/>
              <a:sym typeface="Roboto"/>
            </a:endParaRPr>
          </a:p>
        </p:txBody>
      </p:sp>
      <p:sp>
        <p:nvSpPr>
          <p:cNvPr id="498" name="Google Shape;498;p17"/>
          <p:cNvSpPr txBox="1"/>
          <p:nvPr/>
        </p:nvSpPr>
        <p:spPr>
          <a:xfrm>
            <a:off x="3577932" y="1373246"/>
            <a:ext cx="2124599"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Production Manufacturing</a:t>
            </a:r>
            <a:endParaRPr sz="1400" b="0" i="0" u="none" strike="noStrike" cap="none">
              <a:solidFill>
                <a:srgbClr val="000000"/>
              </a:solidFill>
              <a:latin typeface="Roboto"/>
              <a:ea typeface="Roboto"/>
              <a:cs typeface="Roboto"/>
              <a:sym typeface="Roboto"/>
            </a:endParaRPr>
          </a:p>
        </p:txBody>
      </p:sp>
      <p:sp>
        <p:nvSpPr>
          <p:cNvPr id="499" name="Google Shape;499;p17"/>
          <p:cNvSpPr txBox="1"/>
          <p:nvPr/>
        </p:nvSpPr>
        <p:spPr>
          <a:xfrm>
            <a:off x="6546965" y="1362572"/>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500" name="Google Shape;500;p17"/>
          <p:cNvSpPr txBox="1"/>
          <p:nvPr/>
        </p:nvSpPr>
        <p:spPr>
          <a:xfrm>
            <a:off x="9275617" y="1362572"/>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Roboto"/>
              <a:ea typeface="Roboto"/>
              <a:cs typeface="Roboto"/>
              <a:sym typeface="Roboto"/>
            </a:endParaRPr>
          </a:p>
        </p:txBody>
      </p:sp>
      <p:sp>
        <p:nvSpPr>
          <p:cNvPr id="501" name="Google Shape;501;p17"/>
          <p:cNvSpPr txBox="1"/>
          <p:nvPr/>
        </p:nvSpPr>
        <p:spPr>
          <a:xfrm>
            <a:off x="552249" y="4173961"/>
            <a:ext cx="5180954"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Production Testing</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oboto"/>
                <a:ea typeface="Roboto"/>
                <a:cs typeface="Roboto"/>
                <a:sym typeface="Roboto"/>
              </a:rPr>
              <a:t> </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Spring rate testing (3 systems)</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Pressure vs displacement testing</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Pneumatic cycling (2 systems)</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Helium MST </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Proof and burst testing </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Metallurgical sample preparation and evaluation</a:t>
            </a:r>
            <a:endParaRPr sz="1400" b="0" i="0" u="none" strike="noStrike" cap="none">
              <a:solidFill>
                <a:srgbClr val="000000"/>
              </a:solidFill>
              <a:latin typeface="Roboto"/>
              <a:ea typeface="Roboto"/>
              <a:cs typeface="Roboto"/>
              <a:sym typeface="Roboto"/>
            </a:endParaRPr>
          </a:p>
        </p:txBody>
      </p:sp>
      <p:sp>
        <p:nvSpPr>
          <p:cNvPr id="502" name="Google Shape;502;p17"/>
          <p:cNvSpPr txBox="1"/>
          <p:nvPr/>
        </p:nvSpPr>
        <p:spPr>
          <a:xfrm>
            <a:off x="559883" y="2401516"/>
            <a:ext cx="4695698"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Engineering or Qualification Testing</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Hydraulic Pressure Testing – Static &amp; Dynamic</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Pneumatic Pressure Testing – Static &amp; Dynamic</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Helium Leak Testing </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Data Collection </a:t>
            </a:r>
            <a:endParaRPr sz="1400" b="0" i="0" u="none" strike="noStrike" cap="none">
              <a:solidFill>
                <a:srgbClr val="000000"/>
              </a:solidFill>
              <a:latin typeface="Roboto"/>
              <a:ea typeface="Roboto"/>
              <a:cs typeface="Roboto"/>
              <a:sym typeface="Roboto"/>
            </a:endParaRPr>
          </a:p>
        </p:txBody>
      </p:sp>
      <p:grpSp>
        <p:nvGrpSpPr>
          <p:cNvPr id="503" name="Google Shape;503;p17"/>
          <p:cNvGrpSpPr/>
          <p:nvPr/>
        </p:nvGrpSpPr>
        <p:grpSpPr>
          <a:xfrm>
            <a:off x="5946778" y="2311700"/>
            <a:ext cx="5034731" cy="3647098"/>
            <a:chOff x="5792958" y="2214373"/>
            <a:chExt cx="5034731" cy="3647098"/>
          </a:xfrm>
        </p:grpSpPr>
        <p:pic>
          <p:nvPicPr>
            <p:cNvPr id="504" name="Google Shape;504;p17"/>
            <p:cNvPicPr preferRelativeResize="0"/>
            <p:nvPr/>
          </p:nvPicPr>
          <p:blipFill rotWithShape="1">
            <a:blip r:embed="rId3">
              <a:alphaModFix/>
            </a:blip>
            <a:srcRect/>
            <a:stretch/>
          </p:blipFill>
          <p:spPr>
            <a:xfrm>
              <a:off x="7864992" y="2214373"/>
              <a:ext cx="2962697" cy="1449705"/>
            </a:xfrm>
            <a:prstGeom prst="rect">
              <a:avLst/>
            </a:prstGeom>
            <a:noFill/>
            <a:ln>
              <a:noFill/>
            </a:ln>
          </p:spPr>
        </p:pic>
        <p:pic>
          <p:nvPicPr>
            <p:cNvPr id="505" name="Google Shape;505;p17"/>
            <p:cNvPicPr preferRelativeResize="0"/>
            <p:nvPr/>
          </p:nvPicPr>
          <p:blipFill rotWithShape="1">
            <a:blip r:embed="rId4">
              <a:alphaModFix/>
            </a:blip>
            <a:srcRect b="4247"/>
            <a:stretch/>
          </p:blipFill>
          <p:spPr>
            <a:xfrm>
              <a:off x="5792958" y="3767284"/>
              <a:ext cx="1878175" cy="2094187"/>
            </a:xfrm>
            <a:prstGeom prst="rect">
              <a:avLst/>
            </a:prstGeom>
            <a:noFill/>
            <a:ln>
              <a:noFill/>
            </a:ln>
          </p:spPr>
        </p:pic>
        <p:pic>
          <p:nvPicPr>
            <p:cNvPr id="506" name="Google Shape;506;p17"/>
            <p:cNvPicPr preferRelativeResize="0"/>
            <p:nvPr/>
          </p:nvPicPr>
          <p:blipFill rotWithShape="1">
            <a:blip r:embed="rId5">
              <a:alphaModFix/>
            </a:blip>
            <a:srcRect l="9119" t="1934" r="11519"/>
            <a:stretch/>
          </p:blipFill>
          <p:spPr>
            <a:xfrm>
              <a:off x="7754326" y="3767285"/>
              <a:ext cx="3073363" cy="2094186"/>
            </a:xfrm>
            <a:prstGeom prst="rect">
              <a:avLst/>
            </a:prstGeom>
            <a:noFill/>
            <a:ln>
              <a:noFill/>
            </a:ln>
          </p:spPr>
        </p:pic>
        <p:pic>
          <p:nvPicPr>
            <p:cNvPr id="507" name="Google Shape;507;p17"/>
            <p:cNvPicPr preferRelativeResize="0"/>
            <p:nvPr/>
          </p:nvPicPr>
          <p:blipFill rotWithShape="1">
            <a:blip r:embed="rId6">
              <a:alphaModFix/>
            </a:blip>
            <a:srcRect/>
            <a:stretch/>
          </p:blipFill>
          <p:spPr>
            <a:xfrm>
              <a:off x="5792958" y="2214373"/>
              <a:ext cx="1961368" cy="1471705"/>
            </a:xfrm>
            <a:prstGeom prst="rect">
              <a:avLst/>
            </a:prstGeom>
            <a:noFill/>
            <a:ln>
              <a:noFill/>
            </a:ln>
          </p:spPr>
        </p:pic>
      </p:grpSp>
      <p:sp>
        <p:nvSpPr>
          <p:cNvPr id="508" name="Google Shape;508;p17"/>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cxnSp>
        <p:nvCxnSpPr>
          <p:cNvPr id="513" name="Google Shape;513;p18"/>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514" name="Google Shape;514;p18"/>
          <p:cNvSpPr txBox="1"/>
          <p:nvPr/>
        </p:nvSpPr>
        <p:spPr>
          <a:xfrm>
            <a:off x="817405" y="1362571"/>
            <a:ext cx="2291261"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Roboto"/>
              <a:ea typeface="Roboto"/>
              <a:cs typeface="Roboto"/>
              <a:sym typeface="Roboto"/>
            </a:endParaRPr>
          </a:p>
        </p:txBody>
      </p:sp>
      <p:sp>
        <p:nvSpPr>
          <p:cNvPr id="515" name="Google Shape;515;p18"/>
          <p:cNvSpPr txBox="1"/>
          <p:nvPr/>
        </p:nvSpPr>
        <p:spPr>
          <a:xfrm>
            <a:off x="3830953" y="1300996"/>
            <a:ext cx="2124599"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Production </a:t>
            </a:r>
            <a:br>
              <a:rPr lang="en-US" sz="1800" b="0" i="0" u="none" strike="noStrike" cap="none">
                <a:solidFill>
                  <a:schemeClr val="lt1"/>
                </a:solidFill>
                <a:latin typeface="Roboto"/>
                <a:ea typeface="Roboto"/>
                <a:cs typeface="Roboto"/>
                <a:sym typeface="Roboto"/>
              </a:rPr>
            </a:br>
            <a:r>
              <a:rPr lang="en-US" sz="1800" b="0" i="0" u="none" strike="noStrike" cap="none">
                <a:solidFill>
                  <a:schemeClr val="lt1"/>
                </a:solidFill>
                <a:latin typeface="Roboto"/>
                <a:ea typeface="Roboto"/>
                <a:cs typeface="Roboto"/>
                <a:sym typeface="Roboto"/>
              </a:rPr>
              <a:t>Manufacturing</a:t>
            </a:r>
            <a:endParaRPr sz="1400" b="0" i="0" u="none" strike="noStrike" cap="none">
              <a:solidFill>
                <a:srgbClr val="000000"/>
              </a:solidFill>
              <a:latin typeface="Roboto"/>
              <a:ea typeface="Roboto"/>
              <a:cs typeface="Roboto"/>
              <a:sym typeface="Roboto"/>
            </a:endParaRPr>
          </a:p>
        </p:txBody>
      </p:sp>
      <p:sp>
        <p:nvSpPr>
          <p:cNvPr id="516" name="Google Shape;516;p18"/>
          <p:cNvSpPr txBox="1"/>
          <p:nvPr/>
        </p:nvSpPr>
        <p:spPr>
          <a:xfrm>
            <a:off x="6673476" y="1362571"/>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517" name="Google Shape;517;p18"/>
          <p:cNvSpPr txBox="1"/>
          <p:nvPr/>
        </p:nvSpPr>
        <p:spPr>
          <a:xfrm>
            <a:off x="9275618" y="1362571"/>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Roboto"/>
              <a:ea typeface="Roboto"/>
              <a:cs typeface="Roboto"/>
              <a:sym typeface="Roboto"/>
            </a:endParaRPr>
          </a:p>
        </p:txBody>
      </p:sp>
      <p:sp>
        <p:nvSpPr>
          <p:cNvPr id="518" name="Google Shape;518;p18"/>
          <p:cNvSpPr txBox="1"/>
          <p:nvPr/>
        </p:nvSpPr>
        <p:spPr>
          <a:xfrm>
            <a:off x="4729843" y="2255251"/>
            <a:ext cx="7370222" cy="22621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boto"/>
                <a:ea typeface="Roboto"/>
                <a:cs typeface="Roboto"/>
                <a:sym typeface="Roboto"/>
              </a:rPr>
              <a:t>Flexial Corporation applies solid manufacturing technologies to the manufacture of precision bellows products, including investments in: </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100"/>
              </a:spcBef>
              <a:spcAft>
                <a:spcPts val="0"/>
              </a:spcAft>
              <a:buClr>
                <a:schemeClr val="dk1"/>
              </a:buClr>
              <a:buSzPts val="1400"/>
              <a:buFont typeface="Arial"/>
              <a:buChar char="•"/>
            </a:pPr>
            <a:r>
              <a:rPr lang="en-US" sz="1400" b="0" i="0" u="none" strike="noStrike" cap="none">
                <a:solidFill>
                  <a:schemeClr val="dk1"/>
                </a:solidFill>
                <a:latin typeface="Roboto"/>
                <a:ea typeface="Roboto"/>
                <a:cs typeface="Roboto"/>
                <a:sym typeface="Roboto"/>
              </a:rPr>
              <a:t>Design of edge-welded bellows, formed bellows, and accumulators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300"/>
              </a:spcBef>
              <a:spcAft>
                <a:spcPts val="0"/>
              </a:spcAft>
              <a:buClr>
                <a:schemeClr val="dk1"/>
              </a:buClr>
              <a:buSzPts val="1400"/>
              <a:buFont typeface="Arial"/>
              <a:buChar char="•"/>
            </a:pPr>
            <a:r>
              <a:rPr lang="en-US" sz="1400" b="0" i="0" u="none" strike="noStrike" cap="none">
                <a:solidFill>
                  <a:schemeClr val="dk1"/>
                </a:solidFill>
                <a:latin typeface="Roboto"/>
                <a:ea typeface="Roboto"/>
                <a:cs typeface="Roboto"/>
                <a:sym typeface="Roboto"/>
              </a:rPr>
              <a:t>Precision machining (titanium, stainless steel, aluminum and nickel-based superalloys)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300"/>
              </a:spcBef>
              <a:spcAft>
                <a:spcPts val="0"/>
              </a:spcAft>
              <a:buClr>
                <a:schemeClr val="dk1"/>
              </a:buClr>
              <a:buSzPts val="1400"/>
              <a:buFont typeface="Arial"/>
              <a:buChar char="•"/>
            </a:pPr>
            <a:r>
              <a:rPr lang="en-US" sz="1400" b="0" i="0" u="none" strike="noStrike" cap="none">
                <a:solidFill>
                  <a:schemeClr val="dk1"/>
                </a:solidFill>
                <a:latin typeface="Roboto"/>
                <a:ea typeface="Roboto"/>
                <a:cs typeface="Roboto"/>
                <a:sym typeface="Roboto"/>
              </a:rPr>
              <a:t>Precision, ultra-thin stamping</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300"/>
              </a:spcBef>
              <a:spcAft>
                <a:spcPts val="0"/>
              </a:spcAft>
              <a:buClr>
                <a:schemeClr val="dk1"/>
              </a:buClr>
              <a:buSzPts val="1400"/>
              <a:buFont typeface="Arial"/>
              <a:buChar char="•"/>
            </a:pPr>
            <a:r>
              <a:rPr lang="en-US" sz="1400" b="0" i="0" u="none" strike="noStrike" cap="none">
                <a:solidFill>
                  <a:schemeClr val="dk1"/>
                </a:solidFill>
                <a:latin typeface="Roboto"/>
                <a:ea typeface="Roboto"/>
                <a:cs typeface="Roboto"/>
                <a:sym typeface="Roboto"/>
              </a:rPr>
              <a:t>Micro welding (TIG, micro plasma)</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300"/>
              </a:spcBef>
              <a:spcAft>
                <a:spcPts val="0"/>
              </a:spcAft>
              <a:buClr>
                <a:schemeClr val="dk1"/>
              </a:buClr>
              <a:buSzPts val="1400"/>
              <a:buFont typeface="Arial"/>
              <a:buChar char="•"/>
            </a:pPr>
            <a:r>
              <a:rPr lang="en-US" sz="1400" b="0" i="0" u="none" strike="noStrike" cap="none">
                <a:solidFill>
                  <a:schemeClr val="dk1"/>
                </a:solidFill>
                <a:latin typeface="Roboto"/>
                <a:ea typeface="Roboto"/>
                <a:cs typeface="Roboto"/>
                <a:sym typeface="Roboto"/>
              </a:rPr>
              <a:t>Semi-automatic, mechanized, and automatic GTAW and laser welding</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300"/>
              </a:spcBef>
              <a:spcAft>
                <a:spcPts val="0"/>
              </a:spcAft>
              <a:buClr>
                <a:schemeClr val="dk1"/>
              </a:buClr>
              <a:buSzPts val="1400"/>
              <a:buFont typeface="Arial"/>
              <a:buChar char="•"/>
            </a:pPr>
            <a:r>
              <a:rPr lang="en-US" sz="1400" b="0" i="0" u="none" strike="noStrike" cap="none">
                <a:solidFill>
                  <a:schemeClr val="dk1"/>
                </a:solidFill>
                <a:latin typeface="Roboto"/>
                <a:ea typeface="Roboto"/>
                <a:cs typeface="Roboto"/>
                <a:sym typeface="Roboto"/>
              </a:rPr>
              <a:t>Modern CNC machining and forming equipment </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200"/>
              </a:spcBef>
              <a:spcAft>
                <a:spcPts val="0"/>
              </a:spcAft>
              <a:buClr>
                <a:schemeClr val="dk1"/>
              </a:buClr>
              <a:buSzPts val="1400"/>
              <a:buFont typeface="Arial"/>
              <a:buChar char="•"/>
            </a:pPr>
            <a:r>
              <a:rPr lang="en-US" sz="1400" b="0" i="0" u="none" strike="noStrike" cap="none">
                <a:solidFill>
                  <a:schemeClr val="dk1"/>
                </a:solidFill>
                <a:latin typeface="Roboto"/>
                <a:ea typeface="Roboto"/>
                <a:cs typeface="Roboto"/>
                <a:sym typeface="Roboto"/>
              </a:rPr>
              <a:t>Precision cleaning processes</a:t>
            </a:r>
            <a:endParaRPr sz="1400" b="0" i="0" u="none" strike="noStrike" cap="none">
              <a:solidFill>
                <a:srgbClr val="000000"/>
              </a:solidFill>
              <a:latin typeface="Roboto"/>
              <a:ea typeface="Roboto"/>
              <a:cs typeface="Roboto"/>
              <a:sym typeface="Roboto"/>
            </a:endParaRPr>
          </a:p>
        </p:txBody>
      </p:sp>
      <p:pic>
        <p:nvPicPr>
          <p:cNvPr id="519" name="Google Shape;519;p18"/>
          <p:cNvPicPr preferRelativeResize="0"/>
          <p:nvPr/>
        </p:nvPicPr>
        <p:blipFill rotWithShape="1">
          <a:blip r:embed="rId3">
            <a:alphaModFix/>
          </a:blip>
          <a:srcRect l="13894" t="4885" r="6086" b="16199"/>
          <a:stretch/>
        </p:blipFill>
        <p:spPr>
          <a:xfrm>
            <a:off x="4729843" y="4838963"/>
            <a:ext cx="1905001" cy="1409819"/>
          </a:xfrm>
          <a:prstGeom prst="rect">
            <a:avLst/>
          </a:prstGeom>
          <a:noFill/>
          <a:ln>
            <a:noFill/>
          </a:ln>
        </p:spPr>
      </p:pic>
      <p:pic>
        <p:nvPicPr>
          <p:cNvPr id="520" name="Google Shape;520;p18"/>
          <p:cNvPicPr preferRelativeResize="0"/>
          <p:nvPr/>
        </p:nvPicPr>
        <p:blipFill rotWithShape="1">
          <a:blip r:embed="rId4">
            <a:alphaModFix/>
          </a:blip>
          <a:srcRect l="2778" t="6243" r="2776"/>
          <a:stretch/>
        </p:blipFill>
        <p:spPr>
          <a:xfrm>
            <a:off x="9275618" y="4574396"/>
            <a:ext cx="2590800" cy="1714618"/>
          </a:xfrm>
          <a:prstGeom prst="rect">
            <a:avLst/>
          </a:prstGeom>
          <a:noFill/>
          <a:ln>
            <a:noFill/>
          </a:ln>
        </p:spPr>
      </p:pic>
      <p:pic>
        <p:nvPicPr>
          <p:cNvPr id="521" name="Google Shape;521;p18"/>
          <p:cNvPicPr preferRelativeResize="0"/>
          <p:nvPr/>
        </p:nvPicPr>
        <p:blipFill rotWithShape="1">
          <a:blip r:embed="rId5">
            <a:alphaModFix/>
          </a:blip>
          <a:srcRect/>
          <a:stretch/>
        </p:blipFill>
        <p:spPr>
          <a:xfrm>
            <a:off x="710139" y="2163542"/>
            <a:ext cx="3900245" cy="3900245"/>
          </a:xfrm>
          <a:prstGeom prst="rect">
            <a:avLst/>
          </a:prstGeom>
          <a:noFill/>
          <a:ln>
            <a:noFill/>
          </a:ln>
        </p:spPr>
      </p:pic>
      <p:pic>
        <p:nvPicPr>
          <p:cNvPr id="522" name="Google Shape;522;p18"/>
          <p:cNvPicPr preferRelativeResize="0"/>
          <p:nvPr/>
        </p:nvPicPr>
        <p:blipFill rotWithShape="1">
          <a:blip r:embed="rId6">
            <a:alphaModFix/>
          </a:blip>
          <a:srcRect/>
          <a:stretch/>
        </p:blipFill>
        <p:spPr>
          <a:xfrm>
            <a:off x="6754303" y="5017932"/>
            <a:ext cx="2424296" cy="1116453"/>
          </a:xfrm>
          <a:prstGeom prst="rect">
            <a:avLst/>
          </a:prstGeom>
          <a:noFill/>
          <a:ln>
            <a:noFill/>
          </a:ln>
        </p:spPr>
      </p:pic>
      <p:sp>
        <p:nvSpPr>
          <p:cNvPr id="523" name="Google Shape;523;p18"/>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
          <p:cNvPicPr preferRelativeResize="0"/>
          <p:nvPr/>
        </p:nvPicPr>
        <p:blipFill rotWithShape="1">
          <a:blip r:embed="rId3">
            <a:alphaModFix/>
          </a:blip>
          <a:srcRect t="15598"/>
          <a:stretch/>
        </p:blipFill>
        <p:spPr>
          <a:xfrm>
            <a:off x="3966" y="0"/>
            <a:ext cx="12188034" cy="6858000"/>
          </a:xfrm>
          <a:prstGeom prst="rect">
            <a:avLst/>
          </a:prstGeom>
          <a:noFill/>
          <a:ln>
            <a:noFill/>
          </a:ln>
        </p:spPr>
      </p:pic>
      <p:sp>
        <p:nvSpPr>
          <p:cNvPr id="164" name="Google Shape;164;p2"/>
          <p:cNvSpPr txBox="1"/>
          <p:nvPr/>
        </p:nvSpPr>
        <p:spPr>
          <a:xfrm>
            <a:off x="258617" y="1316318"/>
            <a:ext cx="11739419" cy="47024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a:ea typeface="Roboto"/>
                <a:cs typeface="Roboto"/>
                <a:sym typeface="Roboto"/>
              </a:rPr>
              <a:t>Hyspan Group</a:t>
            </a:r>
            <a:endParaRPr sz="1400" b="0" i="0" u="none" strike="noStrike" cap="none">
              <a:solidFill>
                <a:srgbClr val="000000"/>
              </a:solidFill>
              <a:latin typeface="Roboto"/>
              <a:ea typeface="Roboto"/>
              <a:cs typeface="Roboto"/>
              <a:sym typeface="Roboto"/>
            </a:endParaRPr>
          </a:p>
          <a:p>
            <a:pPr marL="0" marR="0" lvl="0" indent="0" algn="ctr" rtl="0">
              <a:lnSpc>
                <a:spcPct val="90000"/>
              </a:lnSpc>
              <a:spcBef>
                <a:spcPts val="0"/>
              </a:spcBef>
              <a:spcAft>
                <a:spcPts val="0"/>
              </a:spcAft>
              <a:buClr>
                <a:srgbClr val="0855A2"/>
              </a:buClr>
              <a:buSzPts val="2000"/>
              <a:buFont typeface="Quattrocento Sans"/>
              <a:buNone/>
            </a:pPr>
            <a:endParaRPr sz="2000" b="1" i="1" u="none" strike="noStrike" cap="none">
              <a:solidFill>
                <a:schemeClr val="dk1"/>
              </a:solidFill>
              <a:latin typeface="Roboto"/>
              <a:ea typeface="Roboto"/>
              <a:cs typeface="Roboto"/>
              <a:sym typeface="Roboto"/>
            </a:endParaRPr>
          </a:p>
          <a:p>
            <a:pPr marL="0" marR="0" lvl="0" indent="0" algn="ctr" rtl="0">
              <a:lnSpc>
                <a:spcPct val="90000"/>
              </a:lnSpc>
              <a:spcBef>
                <a:spcPts val="0"/>
              </a:spcBef>
              <a:spcAft>
                <a:spcPts val="0"/>
              </a:spcAft>
              <a:buClr>
                <a:schemeClr val="dk1"/>
              </a:buClr>
              <a:buSzPts val="2000"/>
              <a:buFont typeface="Calibri"/>
              <a:buNone/>
            </a:pPr>
            <a:r>
              <a:rPr lang="en-US" sz="2000" b="1" i="1" u="none" strike="noStrike" cap="none">
                <a:solidFill>
                  <a:schemeClr val="dk1"/>
                </a:solidFill>
                <a:latin typeface="Roboto"/>
                <a:ea typeface="Roboto"/>
                <a:cs typeface="Roboto"/>
                <a:sym typeface="Roboto"/>
              </a:rPr>
              <a:t>Advanced flexible solutions</a:t>
            </a:r>
            <a:endParaRPr sz="1400" b="0" i="0" u="none" strike="noStrike" cap="none">
              <a:solidFill>
                <a:srgbClr val="000000"/>
              </a:solidFill>
              <a:latin typeface="Roboto"/>
              <a:ea typeface="Roboto"/>
              <a:cs typeface="Roboto"/>
              <a:sym typeface="Roboto"/>
            </a:endParaRPr>
          </a:p>
        </p:txBody>
      </p:sp>
      <p:sp>
        <p:nvSpPr>
          <p:cNvPr id="165" name="Google Shape;165;p2"/>
          <p:cNvSpPr/>
          <p:nvPr/>
        </p:nvSpPr>
        <p:spPr>
          <a:xfrm>
            <a:off x="1202731" y="2253240"/>
            <a:ext cx="785586" cy="785586"/>
          </a:xfrm>
          <a:prstGeom prst="ellipse">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6" name="Google Shape;166;p2" descr="Dollar"/>
          <p:cNvPicPr preferRelativeResize="0"/>
          <p:nvPr/>
        </p:nvPicPr>
        <p:blipFill rotWithShape="1">
          <a:blip r:embed="rId4">
            <a:alphaModFix/>
          </a:blip>
          <a:srcRect/>
          <a:stretch/>
        </p:blipFill>
        <p:spPr>
          <a:xfrm>
            <a:off x="1263951" y="2313896"/>
            <a:ext cx="663146" cy="663146"/>
          </a:xfrm>
          <a:prstGeom prst="rect">
            <a:avLst/>
          </a:prstGeom>
          <a:noFill/>
          <a:ln>
            <a:noFill/>
          </a:ln>
        </p:spPr>
      </p:pic>
      <p:sp>
        <p:nvSpPr>
          <p:cNvPr id="167" name="Google Shape;167;p2"/>
          <p:cNvSpPr txBox="1"/>
          <p:nvPr/>
        </p:nvSpPr>
        <p:spPr>
          <a:xfrm>
            <a:off x="2049537" y="2383859"/>
            <a:ext cx="379521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Roboto"/>
                <a:ea typeface="Roboto"/>
                <a:cs typeface="Roboto"/>
                <a:sym typeface="Roboto"/>
              </a:rPr>
              <a:t>100+ million in revenue</a:t>
            </a:r>
            <a:endParaRPr sz="1200" b="0" i="0" u="none" strike="noStrike" cap="none">
              <a:solidFill>
                <a:srgbClr val="000000"/>
              </a:solidFill>
              <a:latin typeface="Roboto"/>
              <a:ea typeface="Roboto"/>
              <a:cs typeface="Roboto"/>
              <a:sym typeface="Roboto"/>
            </a:endParaRPr>
          </a:p>
        </p:txBody>
      </p:sp>
      <p:sp>
        <p:nvSpPr>
          <p:cNvPr id="168" name="Google Shape;168;p2"/>
          <p:cNvSpPr/>
          <p:nvPr/>
        </p:nvSpPr>
        <p:spPr>
          <a:xfrm>
            <a:off x="1202731" y="3494389"/>
            <a:ext cx="785586" cy="785586"/>
          </a:xfrm>
          <a:prstGeom prst="ellipse">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9" name="Google Shape;169;p2" descr="Factory"/>
          <p:cNvPicPr preferRelativeResize="0"/>
          <p:nvPr/>
        </p:nvPicPr>
        <p:blipFill rotWithShape="1">
          <a:blip r:embed="rId5">
            <a:alphaModFix/>
          </a:blip>
          <a:srcRect/>
          <a:stretch/>
        </p:blipFill>
        <p:spPr>
          <a:xfrm>
            <a:off x="1307567" y="3552862"/>
            <a:ext cx="667512" cy="667512"/>
          </a:xfrm>
          <a:prstGeom prst="rect">
            <a:avLst/>
          </a:prstGeom>
          <a:noFill/>
          <a:ln>
            <a:noFill/>
          </a:ln>
        </p:spPr>
      </p:pic>
      <p:sp>
        <p:nvSpPr>
          <p:cNvPr id="170" name="Google Shape;170;p2"/>
          <p:cNvSpPr txBox="1"/>
          <p:nvPr/>
        </p:nvSpPr>
        <p:spPr>
          <a:xfrm>
            <a:off x="2093153" y="3633117"/>
            <a:ext cx="280012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Roboto"/>
                <a:ea typeface="Roboto"/>
                <a:cs typeface="Roboto"/>
                <a:sym typeface="Roboto"/>
              </a:rPr>
              <a:t>7 global factories</a:t>
            </a:r>
            <a:r>
              <a:rPr lang="en-US" sz="2400" b="1" i="0" u="none" strike="noStrike" cap="none">
                <a:solidFill>
                  <a:schemeClr val="dk1"/>
                </a:solidFill>
                <a:latin typeface="Roboto"/>
                <a:ea typeface="Roboto"/>
                <a:cs typeface="Roboto"/>
                <a:sym typeface="Roboto"/>
              </a:rPr>
              <a:t> </a:t>
            </a:r>
            <a:endParaRPr sz="2400" b="0" i="0" u="none" strike="noStrike" cap="none">
              <a:solidFill>
                <a:schemeClr val="dk1"/>
              </a:solidFill>
              <a:latin typeface="Roboto"/>
              <a:ea typeface="Roboto"/>
              <a:cs typeface="Roboto"/>
              <a:sym typeface="Roboto"/>
            </a:endParaRPr>
          </a:p>
        </p:txBody>
      </p:sp>
      <p:sp>
        <p:nvSpPr>
          <p:cNvPr id="171" name="Google Shape;171;p2"/>
          <p:cNvSpPr/>
          <p:nvPr/>
        </p:nvSpPr>
        <p:spPr>
          <a:xfrm>
            <a:off x="2754838" y="4815132"/>
            <a:ext cx="785586" cy="785586"/>
          </a:xfrm>
          <a:prstGeom prst="ellipse">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p2" descr="Head with gears"/>
          <p:cNvPicPr preferRelativeResize="0"/>
          <p:nvPr/>
        </p:nvPicPr>
        <p:blipFill rotWithShape="1">
          <a:blip r:embed="rId6">
            <a:alphaModFix/>
          </a:blip>
          <a:srcRect/>
          <a:stretch/>
        </p:blipFill>
        <p:spPr>
          <a:xfrm>
            <a:off x="2848198" y="4874169"/>
            <a:ext cx="667512" cy="667512"/>
          </a:xfrm>
          <a:prstGeom prst="rect">
            <a:avLst/>
          </a:prstGeom>
          <a:noFill/>
          <a:ln>
            <a:noFill/>
          </a:ln>
        </p:spPr>
      </p:pic>
      <p:sp>
        <p:nvSpPr>
          <p:cNvPr id="173" name="Google Shape;173;p2"/>
          <p:cNvSpPr txBox="1"/>
          <p:nvPr/>
        </p:nvSpPr>
        <p:spPr>
          <a:xfrm>
            <a:off x="3601643" y="4730871"/>
            <a:ext cx="794820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Roboto"/>
                <a:ea typeface="Roboto"/>
                <a:cs typeface="Roboto"/>
                <a:sym typeface="Roboto"/>
              </a:rPr>
              <a:t>4 powerhouses of innovation &amp; expertise in bellows, hoses &amp; thermal management</a:t>
            </a:r>
            <a:endParaRPr sz="1200" b="0" i="0" u="none" strike="noStrike" cap="none">
              <a:solidFill>
                <a:srgbClr val="000000"/>
              </a:solidFill>
              <a:latin typeface="Roboto"/>
              <a:ea typeface="Roboto"/>
              <a:cs typeface="Roboto"/>
              <a:sym typeface="Roboto"/>
            </a:endParaRPr>
          </a:p>
        </p:txBody>
      </p:sp>
      <p:sp>
        <p:nvSpPr>
          <p:cNvPr id="174" name="Google Shape;174;p2"/>
          <p:cNvSpPr/>
          <p:nvPr/>
        </p:nvSpPr>
        <p:spPr>
          <a:xfrm>
            <a:off x="6094875" y="2248491"/>
            <a:ext cx="785586" cy="785586"/>
          </a:xfrm>
          <a:prstGeom prst="ellipse">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5" name="Google Shape;175;p2" descr="Users"/>
          <p:cNvPicPr preferRelativeResize="0"/>
          <p:nvPr/>
        </p:nvPicPr>
        <p:blipFill rotWithShape="1">
          <a:blip r:embed="rId7">
            <a:alphaModFix/>
          </a:blip>
          <a:srcRect/>
          <a:stretch/>
        </p:blipFill>
        <p:spPr>
          <a:xfrm>
            <a:off x="6153912" y="2307528"/>
            <a:ext cx="667512" cy="667512"/>
          </a:xfrm>
          <a:prstGeom prst="rect">
            <a:avLst/>
          </a:prstGeom>
          <a:noFill/>
          <a:ln>
            <a:noFill/>
          </a:ln>
        </p:spPr>
      </p:pic>
      <p:sp>
        <p:nvSpPr>
          <p:cNvPr id="176" name="Google Shape;176;p2"/>
          <p:cNvSpPr txBox="1"/>
          <p:nvPr/>
        </p:nvSpPr>
        <p:spPr>
          <a:xfrm>
            <a:off x="6939497" y="2386440"/>
            <a:ext cx="477260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Roboto"/>
                <a:ea typeface="Roboto"/>
                <a:cs typeface="Roboto"/>
                <a:sym typeface="Roboto"/>
              </a:rPr>
              <a:t>500+ employees globally</a:t>
            </a:r>
            <a:endParaRPr sz="1200" b="0" i="0" u="none" strike="noStrike" cap="none">
              <a:solidFill>
                <a:srgbClr val="000000"/>
              </a:solidFill>
              <a:latin typeface="Roboto"/>
              <a:ea typeface="Roboto"/>
              <a:cs typeface="Roboto"/>
              <a:sym typeface="Roboto"/>
            </a:endParaRPr>
          </a:p>
        </p:txBody>
      </p:sp>
      <p:sp>
        <p:nvSpPr>
          <p:cNvPr id="177" name="Google Shape;177;p2"/>
          <p:cNvSpPr/>
          <p:nvPr/>
        </p:nvSpPr>
        <p:spPr>
          <a:xfrm>
            <a:off x="6094875" y="3496002"/>
            <a:ext cx="785586" cy="785586"/>
          </a:xfrm>
          <a:prstGeom prst="ellipse">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2"/>
          <p:cNvSpPr txBox="1"/>
          <p:nvPr/>
        </p:nvSpPr>
        <p:spPr>
          <a:xfrm>
            <a:off x="6939497" y="3633117"/>
            <a:ext cx="505853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Roboto"/>
                <a:ea typeface="Roboto"/>
                <a:cs typeface="Roboto"/>
                <a:sym typeface="Roboto"/>
              </a:rPr>
              <a:t>Inclusive &amp; diverse culture</a:t>
            </a:r>
            <a:endParaRPr sz="1200" b="0" i="0" u="none" strike="noStrike" cap="none">
              <a:solidFill>
                <a:srgbClr val="000000"/>
              </a:solidFill>
              <a:latin typeface="Roboto"/>
              <a:ea typeface="Roboto"/>
              <a:cs typeface="Roboto"/>
              <a:sym typeface="Roboto"/>
            </a:endParaRPr>
          </a:p>
        </p:txBody>
      </p:sp>
      <p:pic>
        <p:nvPicPr>
          <p:cNvPr id="179" name="Google Shape;179;p2" descr="Handshake"/>
          <p:cNvPicPr preferRelativeResize="0"/>
          <p:nvPr/>
        </p:nvPicPr>
        <p:blipFill rotWithShape="1">
          <a:blip r:embed="rId8">
            <a:alphaModFix/>
          </a:blip>
          <a:srcRect/>
          <a:stretch/>
        </p:blipFill>
        <p:spPr>
          <a:xfrm>
            <a:off x="6128326" y="3557849"/>
            <a:ext cx="737014" cy="7370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cxnSp>
        <p:nvCxnSpPr>
          <p:cNvPr id="528" name="Google Shape;528;p19"/>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529" name="Google Shape;529;p19"/>
          <p:cNvSpPr txBox="1"/>
          <p:nvPr/>
        </p:nvSpPr>
        <p:spPr>
          <a:xfrm>
            <a:off x="909224" y="1358490"/>
            <a:ext cx="2283310"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Roboto"/>
              <a:ea typeface="Roboto"/>
              <a:cs typeface="Roboto"/>
              <a:sym typeface="Roboto"/>
            </a:endParaRPr>
          </a:p>
        </p:txBody>
      </p:sp>
      <p:sp>
        <p:nvSpPr>
          <p:cNvPr id="530" name="Google Shape;530;p19"/>
          <p:cNvSpPr txBox="1"/>
          <p:nvPr/>
        </p:nvSpPr>
        <p:spPr>
          <a:xfrm>
            <a:off x="3870705" y="1358490"/>
            <a:ext cx="2124599"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Production Manufacturing</a:t>
            </a:r>
            <a:endParaRPr sz="1400" b="0" i="0" u="none" strike="noStrike" cap="none">
              <a:solidFill>
                <a:srgbClr val="000000"/>
              </a:solidFill>
              <a:latin typeface="Roboto"/>
              <a:ea typeface="Roboto"/>
              <a:cs typeface="Roboto"/>
              <a:sym typeface="Roboto"/>
            </a:endParaRPr>
          </a:p>
        </p:txBody>
      </p:sp>
      <p:sp>
        <p:nvSpPr>
          <p:cNvPr id="531" name="Google Shape;531;p19"/>
          <p:cNvSpPr txBox="1"/>
          <p:nvPr/>
        </p:nvSpPr>
        <p:spPr>
          <a:xfrm>
            <a:off x="6673476" y="1284859"/>
            <a:ext cx="1884218"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532" name="Google Shape;532;p19"/>
          <p:cNvSpPr txBox="1"/>
          <p:nvPr/>
        </p:nvSpPr>
        <p:spPr>
          <a:xfrm>
            <a:off x="9235866" y="1346152"/>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Roboto"/>
              <a:ea typeface="Roboto"/>
              <a:cs typeface="Roboto"/>
              <a:sym typeface="Roboto"/>
            </a:endParaRPr>
          </a:p>
        </p:txBody>
      </p:sp>
      <p:sp>
        <p:nvSpPr>
          <p:cNvPr id="533" name="Google Shape;533;p19"/>
          <p:cNvSpPr txBox="1"/>
          <p:nvPr/>
        </p:nvSpPr>
        <p:spPr>
          <a:xfrm>
            <a:off x="512744" y="2073336"/>
            <a:ext cx="628778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Over 25 years in aviation, space &amp; defense means we have the tested expertise for a more robust, holistic solution.</a:t>
            </a:r>
            <a:endParaRPr sz="1400" b="0" i="0" u="none" strike="noStrike" cap="none">
              <a:solidFill>
                <a:srgbClr val="000000"/>
              </a:solidFill>
              <a:latin typeface="Roboto"/>
              <a:ea typeface="Roboto"/>
              <a:cs typeface="Roboto"/>
              <a:sym typeface="Roboto"/>
            </a:endParaRPr>
          </a:p>
        </p:txBody>
      </p:sp>
      <p:sp>
        <p:nvSpPr>
          <p:cNvPr id="534" name="Google Shape;534;p19"/>
          <p:cNvSpPr txBox="1"/>
          <p:nvPr/>
        </p:nvSpPr>
        <p:spPr>
          <a:xfrm>
            <a:off x="512743" y="2816359"/>
            <a:ext cx="5222231" cy="21852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boto"/>
                <a:ea typeface="Roboto"/>
                <a:cs typeface="Roboto"/>
                <a:sym typeface="Roboto"/>
              </a:rPr>
              <a:t>Flexial’s control systems provide excellent planning and execution of program management activities, from concept to manufacturing.</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boto"/>
                <a:ea typeface="Roboto"/>
                <a:cs typeface="Roboto"/>
                <a:sym typeface="Roboto"/>
              </a:rPr>
              <a:t>Flexial’s internal policies and organizational culture is devoted to customer service – and Flexial proactively seeks to understand how its customers feel about the company’s performance, providing a strong foundation for continuous improvement activities.</a:t>
            </a:r>
            <a:endParaRPr sz="1400" b="0" i="0" u="none" strike="noStrike" cap="none">
              <a:solidFill>
                <a:srgbClr val="000000"/>
              </a:solidFill>
              <a:latin typeface="Roboto"/>
              <a:ea typeface="Roboto"/>
              <a:cs typeface="Roboto"/>
              <a:sym typeface="Roboto"/>
            </a:endParaRPr>
          </a:p>
        </p:txBody>
      </p:sp>
      <p:pic>
        <p:nvPicPr>
          <p:cNvPr id="535" name="Google Shape;535;p19"/>
          <p:cNvPicPr preferRelativeResize="0"/>
          <p:nvPr/>
        </p:nvPicPr>
        <p:blipFill rotWithShape="1">
          <a:blip r:embed="rId3">
            <a:alphaModFix/>
          </a:blip>
          <a:srcRect l="7304" r="7302"/>
          <a:stretch/>
        </p:blipFill>
        <p:spPr>
          <a:xfrm>
            <a:off x="6800526" y="3172882"/>
            <a:ext cx="2029593" cy="1782596"/>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2745"/>
              </a:srgbClr>
            </a:outerShdw>
          </a:effectLst>
        </p:spPr>
      </p:pic>
      <p:pic>
        <p:nvPicPr>
          <p:cNvPr id="536" name="Google Shape;536;p19"/>
          <p:cNvPicPr preferRelativeResize="0"/>
          <p:nvPr/>
        </p:nvPicPr>
        <p:blipFill rotWithShape="1">
          <a:blip r:embed="rId4">
            <a:alphaModFix/>
          </a:blip>
          <a:srcRect l="15451" r="15451"/>
          <a:stretch/>
        </p:blipFill>
        <p:spPr>
          <a:xfrm>
            <a:off x="5473981" y="4853546"/>
            <a:ext cx="1453517" cy="1215406"/>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2745"/>
              </a:srgbClr>
            </a:outerShdw>
          </a:effectLst>
        </p:spPr>
      </p:pic>
      <p:pic>
        <p:nvPicPr>
          <p:cNvPr id="537" name="Google Shape;537;p19"/>
          <p:cNvPicPr preferRelativeResize="0"/>
          <p:nvPr/>
        </p:nvPicPr>
        <p:blipFill rotWithShape="1">
          <a:blip r:embed="rId5">
            <a:alphaModFix/>
          </a:blip>
          <a:srcRect t="1474" b="1474"/>
          <a:stretch/>
        </p:blipFill>
        <p:spPr>
          <a:xfrm>
            <a:off x="8669826" y="2076432"/>
            <a:ext cx="1436386" cy="1215406"/>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2745"/>
              </a:srgbClr>
            </a:outerShdw>
          </a:effectLst>
        </p:spPr>
      </p:pic>
      <p:pic>
        <p:nvPicPr>
          <p:cNvPr id="538" name="Google Shape;538;p19"/>
          <p:cNvPicPr preferRelativeResize="0"/>
          <p:nvPr/>
        </p:nvPicPr>
        <p:blipFill rotWithShape="1">
          <a:blip r:embed="rId6">
            <a:alphaModFix/>
          </a:blip>
          <a:srcRect l="21043" t="1428" r="15827"/>
          <a:stretch/>
        </p:blipFill>
        <p:spPr>
          <a:xfrm>
            <a:off x="9084023" y="3868559"/>
            <a:ext cx="1667099" cy="1464217"/>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2745"/>
              </a:srgbClr>
            </a:outerShdw>
          </a:effectLst>
        </p:spPr>
      </p:pic>
      <p:pic>
        <p:nvPicPr>
          <p:cNvPr id="539" name="Google Shape;539;p19"/>
          <p:cNvPicPr preferRelativeResize="0"/>
          <p:nvPr/>
        </p:nvPicPr>
        <p:blipFill rotWithShape="1">
          <a:blip r:embed="rId7">
            <a:alphaModFix/>
          </a:blip>
          <a:srcRect l="30000" t="33067" r="26666"/>
          <a:stretch/>
        </p:blipFill>
        <p:spPr>
          <a:xfrm>
            <a:off x="7890110" y="5238836"/>
            <a:ext cx="1193913" cy="99833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2745"/>
              </a:srgbClr>
            </a:outerShdw>
          </a:effectLst>
        </p:spPr>
      </p:pic>
      <p:pic>
        <p:nvPicPr>
          <p:cNvPr id="540" name="Google Shape;540;p19"/>
          <p:cNvPicPr preferRelativeResize="0"/>
          <p:nvPr/>
        </p:nvPicPr>
        <p:blipFill rotWithShape="1">
          <a:blip r:embed="rId8">
            <a:alphaModFix/>
          </a:blip>
          <a:srcRect t="4121" b="4121"/>
          <a:stretch/>
        </p:blipFill>
        <p:spPr>
          <a:xfrm>
            <a:off x="10678912" y="2937671"/>
            <a:ext cx="1179842" cy="99833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2745"/>
              </a:srgbClr>
            </a:outerShdw>
          </a:effectLst>
        </p:spPr>
      </p:pic>
      <p:sp>
        <p:nvSpPr>
          <p:cNvPr id="541" name="Google Shape;541;p19"/>
          <p:cNvSpPr txBox="1"/>
          <p:nvPr/>
        </p:nvSpPr>
        <p:spPr>
          <a:xfrm>
            <a:off x="9412733" y="5549500"/>
            <a:ext cx="247600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Curiosity / Perseverance Rovers</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Roboto"/>
                <a:ea typeface="Roboto"/>
                <a:cs typeface="Roboto"/>
                <a:sym typeface="Roboto"/>
              </a:rPr>
              <a:t>Integrated Pump Assembly</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Roboto"/>
                <a:ea typeface="Roboto"/>
                <a:cs typeface="Roboto"/>
                <a:sym typeface="Roboto"/>
              </a:rPr>
              <a:t>Robotic Arm</a:t>
            </a:r>
            <a:endParaRPr sz="1400" b="0" i="0" u="none" strike="noStrike" cap="none">
              <a:solidFill>
                <a:srgbClr val="000000"/>
              </a:solidFill>
              <a:latin typeface="Roboto"/>
              <a:ea typeface="Roboto"/>
              <a:cs typeface="Roboto"/>
              <a:sym typeface="Roboto"/>
            </a:endParaRPr>
          </a:p>
        </p:txBody>
      </p:sp>
      <p:sp>
        <p:nvSpPr>
          <p:cNvPr id="542" name="Google Shape;542;p19"/>
          <p:cNvSpPr txBox="1"/>
          <p:nvPr/>
        </p:nvSpPr>
        <p:spPr>
          <a:xfrm>
            <a:off x="3806882" y="5507168"/>
            <a:ext cx="1483217"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boto"/>
                <a:ea typeface="Roboto"/>
                <a:cs typeface="Roboto"/>
                <a:sym typeface="Roboto"/>
              </a:rPr>
              <a:t>Europa Clipper</a:t>
            </a:r>
            <a:endParaRPr sz="1400" b="0" i="0" u="none" strike="noStrike" cap="none">
              <a:solidFill>
                <a:srgbClr val="000000"/>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Roboto"/>
                <a:ea typeface="Roboto"/>
                <a:cs typeface="Roboto"/>
                <a:sym typeface="Roboto"/>
              </a:rPr>
              <a:t>Thermal Actuators</a:t>
            </a:r>
            <a:endParaRPr sz="1400" b="0" i="0" u="none" strike="noStrike" cap="none">
              <a:solidFill>
                <a:srgbClr val="000000"/>
              </a:solidFill>
              <a:latin typeface="Roboto"/>
              <a:ea typeface="Roboto"/>
              <a:cs typeface="Roboto"/>
              <a:sym typeface="Roboto"/>
            </a:endParaRPr>
          </a:p>
        </p:txBody>
      </p:sp>
      <p:sp>
        <p:nvSpPr>
          <p:cNvPr id="543" name="Google Shape;543;p19"/>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20"/>
          <p:cNvPicPr preferRelativeResize="0"/>
          <p:nvPr/>
        </p:nvPicPr>
        <p:blipFill rotWithShape="1">
          <a:blip r:embed="rId3">
            <a:alphaModFix/>
          </a:blip>
          <a:srcRect/>
          <a:stretch/>
        </p:blipFill>
        <p:spPr>
          <a:xfrm>
            <a:off x="6843973" y="3001148"/>
            <a:ext cx="4332071" cy="3831254"/>
          </a:xfrm>
          <a:prstGeom prst="rect">
            <a:avLst/>
          </a:prstGeom>
          <a:noFill/>
          <a:ln>
            <a:noFill/>
          </a:ln>
        </p:spPr>
      </p:pic>
      <p:cxnSp>
        <p:nvCxnSpPr>
          <p:cNvPr id="549" name="Google Shape;549;p20"/>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550" name="Google Shape;550;p20"/>
          <p:cNvSpPr txBox="1"/>
          <p:nvPr/>
        </p:nvSpPr>
        <p:spPr>
          <a:xfrm>
            <a:off x="877427" y="1388911"/>
            <a:ext cx="2235602"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Development &amp; Engineering</a:t>
            </a:r>
            <a:endParaRPr sz="1400" b="0" i="0" u="none" strike="noStrike" cap="none">
              <a:solidFill>
                <a:srgbClr val="000000"/>
              </a:solidFill>
              <a:latin typeface="Roboto"/>
              <a:ea typeface="Roboto"/>
              <a:cs typeface="Roboto"/>
              <a:sym typeface="Roboto"/>
            </a:endParaRPr>
          </a:p>
        </p:txBody>
      </p:sp>
      <p:sp>
        <p:nvSpPr>
          <p:cNvPr id="551" name="Google Shape;551;p20"/>
          <p:cNvSpPr txBox="1"/>
          <p:nvPr/>
        </p:nvSpPr>
        <p:spPr>
          <a:xfrm>
            <a:off x="3830953" y="1373246"/>
            <a:ext cx="2124599"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Production Manufacturing</a:t>
            </a:r>
            <a:endParaRPr sz="1400" b="0" i="0" u="none" strike="noStrike" cap="none">
              <a:solidFill>
                <a:srgbClr val="000000"/>
              </a:solidFill>
              <a:latin typeface="Roboto"/>
              <a:ea typeface="Roboto"/>
              <a:cs typeface="Roboto"/>
              <a:sym typeface="Roboto"/>
            </a:endParaRPr>
          </a:p>
        </p:txBody>
      </p:sp>
      <p:sp>
        <p:nvSpPr>
          <p:cNvPr id="552" name="Google Shape;552;p20"/>
          <p:cNvSpPr txBox="1"/>
          <p:nvPr/>
        </p:nvSpPr>
        <p:spPr>
          <a:xfrm>
            <a:off x="6673476" y="1373246"/>
            <a:ext cx="1884218"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boto"/>
                <a:ea typeface="Roboto"/>
                <a:cs typeface="Roboto"/>
                <a:sym typeface="Roboto"/>
              </a:rPr>
              <a:t>Program Management</a:t>
            </a:r>
            <a:endParaRPr sz="1400" b="0" i="0" u="none" strike="noStrike" cap="none">
              <a:solidFill>
                <a:srgbClr val="000000"/>
              </a:solidFill>
              <a:latin typeface="Roboto"/>
              <a:ea typeface="Roboto"/>
              <a:cs typeface="Roboto"/>
              <a:sym typeface="Roboto"/>
            </a:endParaRPr>
          </a:p>
        </p:txBody>
      </p:sp>
      <p:sp>
        <p:nvSpPr>
          <p:cNvPr id="553" name="Google Shape;553;p20"/>
          <p:cNvSpPr txBox="1"/>
          <p:nvPr/>
        </p:nvSpPr>
        <p:spPr>
          <a:xfrm>
            <a:off x="9275618" y="1327336"/>
            <a:ext cx="1884218"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Quality </a:t>
            </a:r>
            <a:br>
              <a:rPr lang="en-US" sz="1800" b="0" i="0" u="none" strike="noStrike" cap="none">
                <a:solidFill>
                  <a:schemeClr val="lt1"/>
                </a:solidFill>
                <a:latin typeface="Roboto"/>
                <a:ea typeface="Roboto"/>
                <a:cs typeface="Roboto"/>
                <a:sym typeface="Roboto"/>
              </a:rPr>
            </a:br>
            <a:r>
              <a:rPr lang="en-US" sz="1800" b="0" i="0" u="none" strike="noStrike" cap="none">
                <a:solidFill>
                  <a:schemeClr val="lt1"/>
                </a:solidFill>
                <a:latin typeface="Roboto"/>
                <a:ea typeface="Roboto"/>
                <a:cs typeface="Roboto"/>
                <a:sym typeface="Roboto"/>
              </a:rPr>
              <a:t>Assurance</a:t>
            </a:r>
            <a:endParaRPr sz="1400" b="0" i="0" u="none" strike="noStrike" cap="none">
              <a:solidFill>
                <a:srgbClr val="000000"/>
              </a:solidFill>
              <a:latin typeface="Roboto"/>
              <a:ea typeface="Roboto"/>
              <a:cs typeface="Roboto"/>
              <a:sym typeface="Roboto"/>
            </a:endParaRPr>
          </a:p>
        </p:txBody>
      </p:sp>
      <p:pic>
        <p:nvPicPr>
          <p:cNvPr id="554" name="Google Shape;554;p20"/>
          <p:cNvPicPr preferRelativeResize="0"/>
          <p:nvPr/>
        </p:nvPicPr>
        <p:blipFill rotWithShape="1">
          <a:blip r:embed="rId4">
            <a:alphaModFix/>
          </a:blip>
          <a:srcRect/>
          <a:stretch/>
        </p:blipFill>
        <p:spPr>
          <a:xfrm>
            <a:off x="6758069" y="5495493"/>
            <a:ext cx="1024217" cy="1012024"/>
          </a:xfrm>
          <a:prstGeom prst="rect">
            <a:avLst/>
          </a:prstGeom>
          <a:noFill/>
          <a:ln>
            <a:noFill/>
          </a:ln>
        </p:spPr>
      </p:pic>
      <p:pic>
        <p:nvPicPr>
          <p:cNvPr id="555" name="Google Shape;555;p20"/>
          <p:cNvPicPr preferRelativeResize="0"/>
          <p:nvPr/>
        </p:nvPicPr>
        <p:blipFill rotWithShape="1">
          <a:blip r:embed="rId5">
            <a:alphaModFix/>
          </a:blip>
          <a:srcRect/>
          <a:stretch/>
        </p:blipFill>
        <p:spPr>
          <a:xfrm>
            <a:off x="6306346" y="2019750"/>
            <a:ext cx="1927664" cy="1012024"/>
          </a:xfrm>
          <a:prstGeom prst="rect">
            <a:avLst/>
          </a:prstGeom>
          <a:noFill/>
          <a:ln>
            <a:noFill/>
          </a:ln>
        </p:spPr>
      </p:pic>
      <p:sp>
        <p:nvSpPr>
          <p:cNvPr id="556" name="Google Shape;556;p20"/>
          <p:cNvSpPr txBox="1"/>
          <p:nvPr/>
        </p:nvSpPr>
        <p:spPr>
          <a:xfrm>
            <a:off x="390617" y="2297219"/>
            <a:ext cx="6282859"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Quality Management System (FLEXNET)</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oboto"/>
                <a:ea typeface="Roboto"/>
                <a:cs typeface="Roboto"/>
                <a:sym typeface="Roboto"/>
              </a:rPr>
              <a:t> </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Comprehensive paperless, web-based information and control system</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Recognized in the industry as one of the best-developed and implemented systems in this industry. NASA reviewed Flexial QMS as a foundation for their own system updates.</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Certified Supplier, IAQG (International Aerospace Quality Group)</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ISO9001, AS/EN9100, HSM10 and others...</a:t>
            </a:r>
            <a:endParaRPr sz="1400" b="0" i="0" u="none" strike="noStrike" cap="none">
              <a:solidFill>
                <a:srgbClr val="000000"/>
              </a:solidFill>
              <a:latin typeface="Roboto"/>
              <a:ea typeface="Roboto"/>
              <a:cs typeface="Roboto"/>
              <a:sym typeface="Roboto"/>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Leveraging Technology: All systems are integrated into a database-driven management system that provides every functional group immediate and controlled access to documents, records, and dynamic content that ensure they know how to do their jobs.</a:t>
            </a:r>
            <a:endParaRPr sz="1400" b="0" i="0" u="none" strike="noStrike" cap="none">
              <a:solidFill>
                <a:srgbClr val="000000"/>
              </a:solidFill>
              <a:latin typeface="Roboto"/>
              <a:ea typeface="Roboto"/>
              <a:cs typeface="Roboto"/>
              <a:sym typeface="Roboto"/>
            </a:endParaRPr>
          </a:p>
        </p:txBody>
      </p:sp>
      <p:sp>
        <p:nvSpPr>
          <p:cNvPr id="557" name="Google Shape;557;p20"/>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pic>
        <p:nvPicPr>
          <p:cNvPr id="558" name="Google Shape;558;p20"/>
          <p:cNvPicPr preferRelativeResize="0"/>
          <p:nvPr/>
        </p:nvPicPr>
        <p:blipFill rotWithShape="1">
          <a:blip r:embed="rId6">
            <a:alphaModFix/>
          </a:blip>
          <a:srcRect/>
          <a:stretch/>
        </p:blipFill>
        <p:spPr>
          <a:xfrm>
            <a:off x="9786183" y="2050376"/>
            <a:ext cx="2386762" cy="28663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p5">
            <a:extLst>
              <a:ext uri="{FF2B5EF4-FFF2-40B4-BE49-F238E27FC236}">
                <a16:creationId xmlns:a16="http://schemas.microsoft.com/office/drawing/2014/main" id="{C30CAFA5-7466-C690-FEB2-0B17B1A634F3}"/>
              </a:ext>
            </a:extLst>
          </p:cNvPr>
          <p:cNvSpPr txBox="1"/>
          <p:nvPr/>
        </p:nvSpPr>
        <p:spPr>
          <a:xfrm>
            <a:off x="225429" y="-192536"/>
            <a:ext cx="11739419" cy="912162"/>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dirty="0">
                <a:solidFill>
                  <a:schemeClr val="dk1"/>
                </a:solidFill>
                <a:latin typeface="Roboto Black"/>
                <a:ea typeface="Roboto Black"/>
                <a:cs typeface="Roboto Black"/>
                <a:sym typeface="Roboto Black"/>
              </a:rPr>
              <a:t>Markets</a:t>
            </a:r>
            <a:endParaRPr sz="1400" b="0" i="0" u="none" strike="noStrike" cap="none" dirty="0">
              <a:solidFill>
                <a:srgbClr val="000000"/>
              </a:solidFill>
              <a:latin typeface="Arial"/>
              <a:ea typeface="Arial"/>
              <a:cs typeface="Arial"/>
              <a:sym typeface="Arial"/>
            </a:endParaRPr>
          </a:p>
        </p:txBody>
      </p:sp>
      <p:sp>
        <p:nvSpPr>
          <p:cNvPr id="3" name="Google Shape;32;p5">
            <a:extLst>
              <a:ext uri="{FF2B5EF4-FFF2-40B4-BE49-F238E27FC236}">
                <a16:creationId xmlns:a16="http://schemas.microsoft.com/office/drawing/2014/main" id="{ECDEB46E-C37B-9BE2-6965-E2F6424E2434}"/>
              </a:ext>
            </a:extLst>
          </p:cNvPr>
          <p:cNvSpPr txBox="1"/>
          <p:nvPr/>
        </p:nvSpPr>
        <p:spPr>
          <a:xfrm>
            <a:off x="3205625" y="5571695"/>
            <a:ext cx="140752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Roboto"/>
                <a:ea typeface="Roboto"/>
                <a:cs typeface="Roboto"/>
                <a:sym typeface="Roboto"/>
              </a:rPr>
              <a:t>Off-Highway</a:t>
            </a:r>
            <a:endParaRPr sz="1200" b="0" i="0" u="none" strike="noStrike" cap="none">
              <a:solidFill>
                <a:srgbClr val="000000"/>
              </a:solidFill>
              <a:latin typeface="Arial"/>
              <a:ea typeface="Arial"/>
              <a:cs typeface="Arial"/>
              <a:sym typeface="Arial"/>
            </a:endParaRPr>
          </a:p>
        </p:txBody>
      </p:sp>
      <p:pic>
        <p:nvPicPr>
          <p:cNvPr id="4" name="Google Shape;33;p5">
            <a:extLst>
              <a:ext uri="{FF2B5EF4-FFF2-40B4-BE49-F238E27FC236}">
                <a16:creationId xmlns:a16="http://schemas.microsoft.com/office/drawing/2014/main" id="{F7A7AA4D-5548-08CF-7347-6EEE087CE579}"/>
              </a:ext>
            </a:extLst>
          </p:cNvPr>
          <p:cNvPicPr preferRelativeResize="0"/>
          <p:nvPr/>
        </p:nvPicPr>
        <p:blipFill rotWithShape="1">
          <a:blip r:embed="rId2">
            <a:alphaModFix/>
          </a:blip>
          <a:srcRect/>
          <a:stretch/>
        </p:blipFill>
        <p:spPr>
          <a:xfrm>
            <a:off x="3031565" y="4304497"/>
            <a:ext cx="1755648" cy="1170432"/>
          </a:xfrm>
          <a:prstGeom prst="rect">
            <a:avLst/>
          </a:prstGeom>
          <a:noFill/>
          <a:ln>
            <a:noFill/>
          </a:ln>
        </p:spPr>
      </p:pic>
      <p:grpSp>
        <p:nvGrpSpPr>
          <p:cNvPr id="5" name="Google Shape;34;p5">
            <a:extLst>
              <a:ext uri="{FF2B5EF4-FFF2-40B4-BE49-F238E27FC236}">
                <a16:creationId xmlns:a16="http://schemas.microsoft.com/office/drawing/2014/main" id="{ED03ECEC-74C8-FBDC-DD71-5C0484FA38A1}"/>
              </a:ext>
            </a:extLst>
          </p:cNvPr>
          <p:cNvGrpSpPr/>
          <p:nvPr/>
        </p:nvGrpSpPr>
        <p:grpSpPr>
          <a:xfrm>
            <a:off x="2996165" y="2148912"/>
            <a:ext cx="6199670" cy="1595341"/>
            <a:chOff x="3222553" y="1986620"/>
            <a:chExt cx="6199670" cy="1595341"/>
          </a:xfrm>
        </p:grpSpPr>
        <p:sp>
          <p:nvSpPr>
            <p:cNvPr id="6" name="Google Shape;35;p5">
              <a:extLst>
                <a:ext uri="{FF2B5EF4-FFF2-40B4-BE49-F238E27FC236}">
                  <a16:creationId xmlns:a16="http://schemas.microsoft.com/office/drawing/2014/main" id="{F5EFF260-C5B9-A46D-9A2D-6635014D9929}"/>
                </a:ext>
              </a:extLst>
            </p:cNvPr>
            <p:cNvSpPr txBox="1"/>
            <p:nvPr/>
          </p:nvSpPr>
          <p:spPr>
            <a:xfrm>
              <a:off x="3453276" y="3243447"/>
              <a:ext cx="129614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Roboto"/>
                  <a:ea typeface="Roboto"/>
                  <a:cs typeface="Roboto"/>
                  <a:sym typeface="Roboto"/>
                </a:rPr>
                <a:t>Automotive</a:t>
              </a:r>
              <a:endParaRPr sz="1200" b="0" i="0" u="none" strike="noStrike" cap="none">
                <a:solidFill>
                  <a:srgbClr val="000000"/>
                </a:solidFill>
                <a:latin typeface="Arial"/>
                <a:ea typeface="Arial"/>
                <a:cs typeface="Arial"/>
                <a:sym typeface="Arial"/>
              </a:endParaRPr>
            </a:p>
          </p:txBody>
        </p:sp>
        <p:sp>
          <p:nvSpPr>
            <p:cNvPr id="7" name="Google Shape;36;p5">
              <a:extLst>
                <a:ext uri="{FF2B5EF4-FFF2-40B4-BE49-F238E27FC236}">
                  <a16:creationId xmlns:a16="http://schemas.microsoft.com/office/drawing/2014/main" id="{2112142E-A5F7-57DA-42CE-C7E44DA81451}"/>
                </a:ext>
              </a:extLst>
            </p:cNvPr>
            <p:cNvSpPr txBox="1"/>
            <p:nvPr/>
          </p:nvSpPr>
          <p:spPr>
            <a:xfrm>
              <a:off x="7936837" y="3243447"/>
              <a:ext cx="127670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Roboto"/>
                  <a:ea typeface="Roboto"/>
                  <a:cs typeface="Roboto"/>
                  <a:sym typeface="Roboto"/>
                </a:rPr>
                <a:t>On-Highway</a:t>
              </a:r>
              <a:endParaRPr sz="1200" b="0" i="0" u="none" strike="noStrike" cap="none">
                <a:solidFill>
                  <a:srgbClr val="000000"/>
                </a:solidFill>
                <a:latin typeface="Arial"/>
                <a:ea typeface="Arial"/>
                <a:cs typeface="Arial"/>
                <a:sym typeface="Arial"/>
              </a:endParaRPr>
            </a:p>
          </p:txBody>
        </p:sp>
        <p:sp>
          <p:nvSpPr>
            <p:cNvPr id="8" name="Google Shape;37;p5">
              <a:extLst>
                <a:ext uri="{FF2B5EF4-FFF2-40B4-BE49-F238E27FC236}">
                  <a16:creationId xmlns:a16="http://schemas.microsoft.com/office/drawing/2014/main" id="{02FCEAB4-3489-9DF8-7FC9-26EB6F62101E}"/>
                </a:ext>
              </a:extLst>
            </p:cNvPr>
            <p:cNvSpPr txBox="1"/>
            <p:nvPr/>
          </p:nvSpPr>
          <p:spPr>
            <a:xfrm>
              <a:off x="5413414" y="3243447"/>
              <a:ext cx="181622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Roboto"/>
                  <a:ea typeface="Roboto"/>
                  <a:cs typeface="Roboto"/>
                  <a:sym typeface="Roboto"/>
                </a:rPr>
                <a:t>Power Generation</a:t>
              </a:r>
              <a:endParaRPr sz="1200" b="0" i="0" u="none" strike="noStrike" cap="none">
                <a:solidFill>
                  <a:srgbClr val="000000"/>
                </a:solidFill>
                <a:latin typeface="Arial"/>
                <a:ea typeface="Arial"/>
                <a:cs typeface="Arial"/>
                <a:sym typeface="Arial"/>
              </a:endParaRPr>
            </a:p>
          </p:txBody>
        </p:sp>
        <p:pic>
          <p:nvPicPr>
            <p:cNvPr id="9" name="Google Shape;38;p5">
              <a:extLst>
                <a:ext uri="{FF2B5EF4-FFF2-40B4-BE49-F238E27FC236}">
                  <a16:creationId xmlns:a16="http://schemas.microsoft.com/office/drawing/2014/main" id="{A8122606-E56C-5E96-2E73-8E267E11226F}"/>
                </a:ext>
              </a:extLst>
            </p:cNvPr>
            <p:cNvPicPr preferRelativeResize="0"/>
            <p:nvPr/>
          </p:nvPicPr>
          <p:blipFill rotWithShape="1">
            <a:blip r:embed="rId3">
              <a:alphaModFix/>
            </a:blip>
            <a:srcRect/>
            <a:stretch/>
          </p:blipFill>
          <p:spPr>
            <a:xfrm>
              <a:off x="3222553" y="2014143"/>
              <a:ext cx="1757589" cy="1172298"/>
            </a:xfrm>
            <a:prstGeom prst="rect">
              <a:avLst/>
            </a:prstGeom>
            <a:noFill/>
            <a:ln>
              <a:noFill/>
            </a:ln>
          </p:spPr>
        </p:pic>
        <p:grpSp>
          <p:nvGrpSpPr>
            <p:cNvPr id="10" name="Google Shape;39;p5">
              <a:extLst>
                <a:ext uri="{FF2B5EF4-FFF2-40B4-BE49-F238E27FC236}">
                  <a16:creationId xmlns:a16="http://schemas.microsoft.com/office/drawing/2014/main" id="{A6703BA3-BF56-A243-3646-37CFD3EACC27}"/>
                </a:ext>
              </a:extLst>
            </p:cNvPr>
            <p:cNvGrpSpPr/>
            <p:nvPr/>
          </p:nvGrpSpPr>
          <p:grpSpPr>
            <a:xfrm>
              <a:off x="7666575" y="1986620"/>
              <a:ext cx="1755648" cy="1170432"/>
              <a:chOff x="6554929" y="2483074"/>
              <a:chExt cx="2209946" cy="1548245"/>
            </a:xfrm>
          </p:grpSpPr>
          <p:pic>
            <p:nvPicPr>
              <p:cNvPr id="12" name="Google Shape;40;p5">
                <a:extLst>
                  <a:ext uri="{FF2B5EF4-FFF2-40B4-BE49-F238E27FC236}">
                    <a16:creationId xmlns:a16="http://schemas.microsoft.com/office/drawing/2014/main" id="{92FDB738-C711-6B02-8211-50B37CA80327}"/>
                  </a:ext>
                </a:extLst>
              </p:cNvPr>
              <p:cNvPicPr preferRelativeResize="0"/>
              <p:nvPr/>
            </p:nvPicPr>
            <p:blipFill rotWithShape="1">
              <a:blip r:embed="rId4">
                <a:alphaModFix/>
              </a:blip>
              <a:srcRect/>
              <a:stretch/>
            </p:blipFill>
            <p:spPr>
              <a:xfrm>
                <a:off x="6554929" y="2483074"/>
                <a:ext cx="2209946" cy="1548245"/>
              </a:xfrm>
              <a:prstGeom prst="rect">
                <a:avLst/>
              </a:prstGeom>
              <a:noFill/>
              <a:ln>
                <a:noFill/>
              </a:ln>
            </p:spPr>
          </p:pic>
          <p:sp>
            <p:nvSpPr>
              <p:cNvPr id="13" name="Google Shape;41;p5">
                <a:extLst>
                  <a:ext uri="{FF2B5EF4-FFF2-40B4-BE49-F238E27FC236}">
                    <a16:creationId xmlns:a16="http://schemas.microsoft.com/office/drawing/2014/main" id="{CEA775F9-E141-CF76-ABF8-D2BFCC3B1F95}"/>
                  </a:ext>
                </a:extLst>
              </p:cNvPr>
              <p:cNvSpPr/>
              <p:nvPr/>
            </p:nvSpPr>
            <p:spPr>
              <a:xfrm>
                <a:off x="7531697" y="3290174"/>
                <a:ext cx="290422" cy="48329"/>
              </a:xfrm>
              <a:prstGeom prst="roundRect">
                <a:avLst>
                  <a:gd name="adj" fmla="val 16667"/>
                </a:avLst>
              </a:prstGeom>
              <a:solidFill>
                <a:srgbClr val="410F15">
                  <a:alpha val="74509"/>
                </a:srgbClr>
              </a:solidFill>
              <a:ln w="12700" cap="flat" cmpd="sng">
                <a:solidFill>
                  <a:srgbClr val="410F15"/>
                </a:solidFill>
                <a:prstDash val="solid"/>
                <a:miter lim="800000"/>
                <a:headEnd type="none" w="sm" len="sm"/>
                <a:tailEnd type="none" w="sm" len="sm"/>
              </a:ln>
              <a:effectLst>
                <a:outerShdw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 name="Google Shape;42;p5">
              <a:extLst>
                <a:ext uri="{FF2B5EF4-FFF2-40B4-BE49-F238E27FC236}">
                  <a16:creationId xmlns:a16="http://schemas.microsoft.com/office/drawing/2014/main" id="{F5670E1D-4542-7E88-EDE7-F85C3C8DA6F0}"/>
                </a:ext>
              </a:extLst>
            </p:cNvPr>
            <p:cNvPicPr preferRelativeResize="0"/>
            <p:nvPr/>
          </p:nvPicPr>
          <p:blipFill rotWithShape="1">
            <a:blip r:embed="rId5">
              <a:alphaModFix/>
            </a:blip>
            <a:srcRect/>
            <a:stretch/>
          </p:blipFill>
          <p:spPr>
            <a:xfrm>
              <a:off x="5443704" y="1986620"/>
              <a:ext cx="1755648" cy="1170432"/>
            </a:xfrm>
            <a:prstGeom prst="rect">
              <a:avLst/>
            </a:prstGeom>
            <a:noFill/>
            <a:ln>
              <a:noFill/>
            </a:ln>
          </p:spPr>
        </p:pic>
      </p:grpSp>
      <p:pic>
        <p:nvPicPr>
          <p:cNvPr id="14" name="Google Shape;43;p5">
            <a:extLst>
              <a:ext uri="{FF2B5EF4-FFF2-40B4-BE49-F238E27FC236}">
                <a16:creationId xmlns:a16="http://schemas.microsoft.com/office/drawing/2014/main" id="{A0E68ECA-ABBE-A68B-4F85-3C37857768CF}"/>
              </a:ext>
            </a:extLst>
          </p:cNvPr>
          <p:cNvPicPr preferRelativeResize="0"/>
          <p:nvPr/>
        </p:nvPicPr>
        <p:blipFill rotWithShape="1">
          <a:blip r:embed="rId6">
            <a:alphaModFix/>
          </a:blip>
          <a:srcRect l="23392" t="16129" r="1851"/>
          <a:stretch/>
        </p:blipFill>
        <p:spPr>
          <a:xfrm rot="-5400000">
            <a:off x="5544647" y="4014285"/>
            <a:ext cx="1170433" cy="1750853"/>
          </a:xfrm>
          <a:prstGeom prst="rect">
            <a:avLst/>
          </a:prstGeom>
          <a:noFill/>
          <a:ln>
            <a:noFill/>
          </a:ln>
        </p:spPr>
      </p:pic>
      <p:sp>
        <p:nvSpPr>
          <p:cNvPr id="15" name="Google Shape;44;p5">
            <a:extLst>
              <a:ext uri="{FF2B5EF4-FFF2-40B4-BE49-F238E27FC236}">
                <a16:creationId xmlns:a16="http://schemas.microsoft.com/office/drawing/2014/main" id="{ECC03764-BAA8-D868-B37A-D05401ECB4FF}"/>
              </a:ext>
            </a:extLst>
          </p:cNvPr>
          <p:cNvSpPr txBox="1"/>
          <p:nvPr/>
        </p:nvSpPr>
        <p:spPr>
          <a:xfrm>
            <a:off x="5426099" y="5571695"/>
            <a:ext cx="140752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Roboto"/>
                <a:ea typeface="Roboto"/>
                <a:cs typeface="Roboto"/>
                <a:sym typeface="Roboto"/>
              </a:rPr>
              <a:t>Hydrogen</a:t>
            </a:r>
            <a:endParaRPr sz="1200" b="0" i="0" u="none" strike="noStrike" cap="none">
              <a:solidFill>
                <a:srgbClr val="000000"/>
              </a:solidFill>
              <a:latin typeface="Arial"/>
              <a:ea typeface="Arial"/>
              <a:cs typeface="Arial"/>
              <a:sym typeface="Arial"/>
            </a:endParaRPr>
          </a:p>
        </p:txBody>
      </p:sp>
      <p:pic>
        <p:nvPicPr>
          <p:cNvPr id="16" name="Google Shape;45;p5">
            <a:extLst>
              <a:ext uri="{FF2B5EF4-FFF2-40B4-BE49-F238E27FC236}">
                <a16:creationId xmlns:a16="http://schemas.microsoft.com/office/drawing/2014/main" id="{75D8BB3D-A8C0-6188-600B-CAA936608623}"/>
              </a:ext>
            </a:extLst>
          </p:cNvPr>
          <p:cNvPicPr preferRelativeResize="0"/>
          <p:nvPr/>
        </p:nvPicPr>
        <p:blipFill rotWithShape="1">
          <a:blip r:embed="rId7">
            <a:alphaModFix/>
          </a:blip>
          <a:srcRect l="18736" t="25909" r="18735" b="29616"/>
          <a:stretch/>
        </p:blipFill>
        <p:spPr>
          <a:xfrm>
            <a:off x="7401126" y="4312041"/>
            <a:ext cx="1759309" cy="1170432"/>
          </a:xfrm>
          <a:prstGeom prst="rect">
            <a:avLst/>
          </a:prstGeom>
          <a:noFill/>
          <a:ln>
            <a:noFill/>
          </a:ln>
        </p:spPr>
      </p:pic>
      <p:sp>
        <p:nvSpPr>
          <p:cNvPr id="17" name="Google Shape;46;p5">
            <a:extLst>
              <a:ext uri="{FF2B5EF4-FFF2-40B4-BE49-F238E27FC236}">
                <a16:creationId xmlns:a16="http://schemas.microsoft.com/office/drawing/2014/main" id="{7812E6C7-241F-F936-DC29-448A651BAD3A}"/>
              </a:ext>
            </a:extLst>
          </p:cNvPr>
          <p:cNvSpPr txBox="1"/>
          <p:nvPr/>
        </p:nvSpPr>
        <p:spPr>
          <a:xfrm>
            <a:off x="7611489" y="5571695"/>
            <a:ext cx="1407527"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Roboto"/>
                <a:ea typeface="Roboto"/>
                <a:cs typeface="Roboto"/>
                <a:sym typeface="Roboto"/>
              </a:rPr>
              <a:t>EV</a:t>
            </a:r>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5745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23"/>
          <p:cNvPicPr preferRelativeResize="0"/>
          <p:nvPr/>
        </p:nvPicPr>
        <p:blipFill rotWithShape="1">
          <a:blip r:embed="rId3">
            <a:alphaModFix/>
          </a:blip>
          <a:srcRect/>
          <a:stretch/>
        </p:blipFill>
        <p:spPr>
          <a:xfrm>
            <a:off x="2947857" y="2008962"/>
            <a:ext cx="2588905" cy="342683"/>
          </a:xfrm>
          <a:prstGeom prst="rect">
            <a:avLst/>
          </a:prstGeom>
          <a:noFill/>
          <a:ln>
            <a:noFill/>
          </a:ln>
        </p:spPr>
      </p:pic>
      <p:pic>
        <p:nvPicPr>
          <p:cNvPr id="572" name="Google Shape;572;p23"/>
          <p:cNvPicPr preferRelativeResize="0"/>
          <p:nvPr/>
        </p:nvPicPr>
        <p:blipFill rotWithShape="1">
          <a:blip r:embed="rId4">
            <a:alphaModFix/>
          </a:blip>
          <a:srcRect/>
          <a:stretch/>
        </p:blipFill>
        <p:spPr>
          <a:xfrm>
            <a:off x="3071281" y="3014302"/>
            <a:ext cx="2342056" cy="761495"/>
          </a:xfrm>
          <a:prstGeom prst="rect">
            <a:avLst/>
          </a:prstGeom>
          <a:noFill/>
          <a:ln>
            <a:noFill/>
          </a:ln>
        </p:spPr>
      </p:pic>
      <p:pic>
        <p:nvPicPr>
          <p:cNvPr id="573" name="Google Shape;573;p23"/>
          <p:cNvPicPr preferRelativeResize="0"/>
          <p:nvPr/>
        </p:nvPicPr>
        <p:blipFill rotWithShape="1">
          <a:blip r:embed="rId5">
            <a:alphaModFix/>
          </a:blip>
          <a:srcRect/>
          <a:stretch/>
        </p:blipFill>
        <p:spPr>
          <a:xfrm>
            <a:off x="4345956" y="4526750"/>
            <a:ext cx="1096686" cy="658012"/>
          </a:xfrm>
          <a:prstGeom prst="rect">
            <a:avLst/>
          </a:prstGeom>
          <a:noFill/>
          <a:ln>
            <a:noFill/>
          </a:ln>
        </p:spPr>
      </p:pic>
      <p:pic>
        <p:nvPicPr>
          <p:cNvPr id="574" name="Google Shape;574;p23"/>
          <p:cNvPicPr preferRelativeResize="0"/>
          <p:nvPr/>
        </p:nvPicPr>
        <p:blipFill rotWithShape="1">
          <a:blip r:embed="rId6">
            <a:alphaModFix/>
          </a:blip>
          <a:srcRect/>
          <a:stretch/>
        </p:blipFill>
        <p:spPr>
          <a:xfrm>
            <a:off x="611092" y="3169443"/>
            <a:ext cx="1564784" cy="606354"/>
          </a:xfrm>
          <a:prstGeom prst="rect">
            <a:avLst/>
          </a:prstGeom>
          <a:noFill/>
          <a:ln>
            <a:noFill/>
          </a:ln>
        </p:spPr>
      </p:pic>
      <p:pic>
        <p:nvPicPr>
          <p:cNvPr id="575" name="Google Shape;575;p23"/>
          <p:cNvPicPr preferRelativeResize="0"/>
          <p:nvPr/>
        </p:nvPicPr>
        <p:blipFill rotWithShape="1">
          <a:blip r:embed="rId7">
            <a:alphaModFix/>
          </a:blip>
          <a:srcRect/>
          <a:stretch/>
        </p:blipFill>
        <p:spPr>
          <a:xfrm>
            <a:off x="874392" y="4360439"/>
            <a:ext cx="996513" cy="990634"/>
          </a:xfrm>
          <a:prstGeom prst="rect">
            <a:avLst/>
          </a:prstGeom>
          <a:noFill/>
          <a:ln>
            <a:noFill/>
          </a:ln>
        </p:spPr>
      </p:pic>
      <p:pic>
        <p:nvPicPr>
          <p:cNvPr id="576" name="Google Shape;576;p23"/>
          <p:cNvPicPr preferRelativeResize="0"/>
          <p:nvPr/>
        </p:nvPicPr>
        <p:blipFill rotWithShape="1">
          <a:blip r:embed="rId8">
            <a:alphaModFix/>
          </a:blip>
          <a:srcRect/>
          <a:stretch/>
        </p:blipFill>
        <p:spPr>
          <a:xfrm>
            <a:off x="636117" y="1520139"/>
            <a:ext cx="1514734" cy="882333"/>
          </a:xfrm>
          <a:prstGeom prst="rect">
            <a:avLst/>
          </a:prstGeom>
          <a:noFill/>
          <a:ln>
            <a:noFill/>
          </a:ln>
        </p:spPr>
      </p:pic>
      <p:pic>
        <p:nvPicPr>
          <p:cNvPr id="577" name="Google Shape;577;p23"/>
          <p:cNvPicPr preferRelativeResize="0"/>
          <p:nvPr/>
        </p:nvPicPr>
        <p:blipFill rotWithShape="1">
          <a:blip r:embed="rId9">
            <a:alphaModFix/>
          </a:blip>
          <a:srcRect/>
          <a:stretch/>
        </p:blipFill>
        <p:spPr>
          <a:xfrm>
            <a:off x="6423397" y="1670858"/>
            <a:ext cx="2019113" cy="841297"/>
          </a:xfrm>
          <a:prstGeom prst="rect">
            <a:avLst/>
          </a:prstGeom>
          <a:noFill/>
          <a:ln>
            <a:noFill/>
          </a:ln>
        </p:spPr>
      </p:pic>
      <p:pic>
        <p:nvPicPr>
          <p:cNvPr id="578" name="Google Shape;578;p23"/>
          <p:cNvPicPr preferRelativeResize="0"/>
          <p:nvPr/>
        </p:nvPicPr>
        <p:blipFill rotWithShape="1">
          <a:blip r:embed="rId10">
            <a:alphaModFix/>
          </a:blip>
          <a:srcRect/>
          <a:stretch/>
        </p:blipFill>
        <p:spPr>
          <a:xfrm>
            <a:off x="6239334" y="4576378"/>
            <a:ext cx="2443450" cy="508768"/>
          </a:xfrm>
          <a:prstGeom prst="rect">
            <a:avLst/>
          </a:prstGeom>
          <a:noFill/>
          <a:ln>
            <a:noFill/>
          </a:ln>
        </p:spPr>
      </p:pic>
      <p:pic>
        <p:nvPicPr>
          <p:cNvPr id="579" name="Google Shape;579;p23"/>
          <p:cNvPicPr preferRelativeResize="0"/>
          <p:nvPr/>
        </p:nvPicPr>
        <p:blipFill rotWithShape="1">
          <a:blip r:embed="rId11">
            <a:alphaModFix/>
          </a:blip>
          <a:srcRect/>
          <a:stretch/>
        </p:blipFill>
        <p:spPr>
          <a:xfrm>
            <a:off x="9162328" y="3169443"/>
            <a:ext cx="2418580" cy="680785"/>
          </a:xfrm>
          <a:prstGeom prst="rect">
            <a:avLst/>
          </a:prstGeom>
          <a:noFill/>
          <a:ln>
            <a:noFill/>
          </a:ln>
        </p:spPr>
      </p:pic>
      <p:pic>
        <p:nvPicPr>
          <p:cNvPr id="580" name="Google Shape;580;p23"/>
          <p:cNvPicPr preferRelativeResize="0"/>
          <p:nvPr/>
        </p:nvPicPr>
        <p:blipFill rotWithShape="1">
          <a:blip r:embed="rId12">
            <a:alphaModFix/>
          </a:blip>
          <a:srcRect/>
          <a:stretch/>
        </p:blipFill>
        <p:spPr>
          <a:xfrm>
            <a:off x="2667598" y="4217598"/>
            <a:ext cx="1133475" cy="1133475"/>
          </a:xfrm>
          <a:prstGeom prst="rect">
            <a:avLst/>
          </a:prstGeom>
          <a:noFill/>
          <a:ln>
            <a:noFill/>
          </a:ln>
        </p:spPr>
      </p:pic>
      <p:pic>
        <p:nvPicPr>
          <p:cNvPr id="581" name="Google Shape;581;p23"/>
          <p:cNvPicPr preferRelativeResize="0"/>
          <p:nvPr/>
        </p:nvPicPr>
        <p:blipFill rotWithShape="1">
          <a:blip r:embed="rId13">
            <a:alphaModFix/>
          </a:blip>
          <a:srcRect/>
          <a:stretch/>
        </p:blipFill>
        <p:spPr>
          <a:xfrm>
            <a:off x="6113410" y="2919948"/>
            <a:ext cx="2443450" cy="1018104"/>
          </a:xfrm>
          <a:prstGeom prst="rect">
            <a:avLst/>
          </a:prstGeom>
          <a:noFill/>
          <a:ln>
            <a:noFill/>
          </a:ln>
        </p:spPr>
      </p:pic>
      <p:pic>
        <p:nvPicPr>
          <p:cNvPr id="582" name="Google Shape;582;p23" descr="GM modernizes its logo to highlight its EV-centric future | Engadget"/>
          <p:cNvPicPr preferRelativeResize="0"/>
          <p:nvPr/>
        </p:nvPicPr>
        <p:blipFill rotWithShape="1">
          <a:blip r:embed="rId14">
            <a:alphaModFix/>
          </a:blip>
          <a:srcRect l="6767" t="21955" r="55616" b="19315"/>
          <a:stretch/>
        </p:blipFill>
        <p:spPr>
          <a:xfrm>
            <a:off x="9329146" y="1392979"/>
            <a:ext cx="1512947" cy="1574647"/>
          </a:xfrm>
          <a:prstGeom prst="rect">
            <a:avLst/>
          </a:prstGeom>
          <a:noFill/>
          <a:ln>
            <a:noFill/>
          </a:ln>
        </p:spPr>
      </p:pic>
      <p:pic>
        <p:nvPicPr>
          <p:cNvPr id="583" name="Google Shape;583;p23" descr="Man Logo Vector (.EPS) Free Download"/>
          <p:cNvPicPr preferRelativeResize="0"/>
          <p:nvPr/>
        </p:nvPicPr>
        <p:blipFill rotWithShape="1">
          <a:blip r:embed="rId15">
            <a:alphaModFix/>
          </a:blip>
          <a:srcRect/>
          <a:stretch/>
        </p:blipFill>
        <p:spPr>
          <a:xfrm>
            <a:off x="9227667" y="4217598"/>
            <a:ext cx="1715904" cy="89643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4"/>
          <p:cNvSpPr txBox="1"/>
          <p:nvPr/>
        </p:nvSpPr>
        <p:spPr>
          <a:xfrm>
            <a:off x="3649272" y="2337704"/>
            <a:ext cx="4893456"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dirty="0">
                <a:solidFill>
                  <a:schemeClr val="dk1"/>
                </a:solidFill>
                <a:latin typeface="Roboto"/>
                <a:ea typeface="Roboto"/>
                <a:cs typeface="Roboto"/>
                <a:sym typeface="Roboto"/>
              </a:rPr>
              <a:t>Flexible Metal’s Design Process</a:t>
            </a:r>
            <a:endParaRPr sz="2400" b="0" i="0" u="none" strike="noStrike" cap="none" dirty="0">
              <a:solidFill>
                <a:schemeClr val="dk1"/>
              </a:solidFill>
              <a:latin typeface="Roboto"/>
              <a:ea typeface="Roboto"/>
              <a:cs typeface="Roboto"/>
              <a:sym typeface="Roboto"/>
            </a:endParaRPr>
          </a:p>
        </p:txBody>
      </p:sp>
      <p:grpSp>
        <p:nvGrpSpPr>
          <p:cNvPr id="589" name="Google Shape;589;p24"/>
          <p:cNvGrpSpPr/>
          <p:nvPr/>
        </p:nvGrpSpPr>
        <p:grpSpPr>
          <a:xfrm>
            <a:off x="1230067" y="3279538"/>
            <a:ext cx="9731866" cy="2576481"/>
            <a:chOff x="81106" y="629206"/>
            <a:chExt cx="9731866" cy="2576481"/>
          </a:xfrm>
        </p:grpSpPr>
        <p:sp>
          <p:nvSpPr>
            <p:cNvPr id="590" name="Google Shape;590;p24"/>
            <p:cNvSpPr/>
            <p:nvPr/>
          </p:nvSpPr>
          <p:spPr>
            <a:xfrm>
              <a:off x="7990914" y="1006429"/>
              <a:ext cx="1822058" cy="182235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24"/>
            <p:cNvSpPr/>
            <p:nvPr/>
          </p:nvSpPr>
          <p:spPr>
            <a:xfrm>
              <a:off x="8051035" y="1067185"/>
              <a:ext cx="1700846" cy="1700844"/>
            </a:xfrm>
            <a:prstGeom prst="ellipse">
              <a:avLst/>
            </a:prstGeom>
            <a:solidFill>
              <a:srgbClr val="FFFFFF"/>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4"/>
            <p:cNvSpPr txBox="1"/>
            <p:nvPr/>
          </p:nvSpPr>
          <p:spPr>
            <a:xfrm>
              <a:off x="8294429" y="1310208"/>
              <a:ext cx="1215028" cy="121479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4200"/>
                <a:buFont typeface="Arial"/>
                <a:buNone/>
              </a:pPr>
              <a:endParaRPr sz="4200" b="0" i="0" u="none" strike="noStrike" cap="none">
                <a:solidFill>
                  <a:srgbClr val="FFFFFF"/>
                </a:solidFill>
                <a:latin typeface="Roboto"/>
                <a:ea typeface="Roboto"/>
                <a:cs typeface="Roboto"/>
                <a:sym typeface="Roboto"/>
              </a:endParaRPr>
            </a:p>
          </p:txBody>
        </p:sp>
        <p:sp>
          <p:nvSpPr>
            <p:cNvPr id="593" name="Google Shape;593;p24"/>
            <p:cNvSpPr/>
            <p:nvPr/>
          </p:nvSpPr>
          <p:spPr>
            <a:xfrm rot="2700000">
              <a:off x="6106900" y="1006523"/>
              <a:ext cx="1821847" cy="1821847"/>
            </a:xfrm>
            <a:prstGeom prst="teardrop">
              <a:avLst>
                <a:gd name="adj" fmla="val 10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24"/>
            <p:cNvSpPr/>
            <p:nvPr/>
          </p:nvSpPr>
          <p:spPr>
            <a:xfrm>
              <a:off x="6168856" y="1067185"/>
              <a:ext cx="1700846" cy="1700844"/>
            </a:xfrm>
            <a:prstGeom prst="ellipse">
              <a:avLst/>
            </a:prstGeom>
            <a:solidFill>
              <a:srgbClr val="FFFFFF"/>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24"/>
            <p:cNvSpPr txBox="1"/>
            <p:nvPr/>
          </p:nvSpPr>
          <p:spPr>
            <a:xfrm>
              <a:off x="6411280" y="1310208"/>
              <a:ext cx="1215028" cy="121479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4200"/>
                <a:buFont typeface="Arial"/>
                <a:buNone/>
              </a:pPr>
              <a:endParaRPr sz="4200" b="0" i="0" u="none" strike="noStrike" cap="none">
                <a:solidFill>
                  <a:srgbClr val="FFFFFF"/>
                </a:solidFill>
                <a:latin typeface="Roboto"/>
                <a:ea typeface="Roboto"/>
                <a:cs typeface="Roboto"/>
                <a:sym typeface="Roboto"/>
              </a:endParaRPr>
            </a:p>
          </p:txBody>
        </p:sp>
        <p:sp>
          <p:nvSpPr>
            <p:cNvPr id="596" name="Google Shape;596;p24"/>
            <p:cNvSpPr/>
            <p:nvPr/>
          </p:nvSpPr>
          <p:spPr>
            <a:xfrm rot="2700000">
              <a:off x="4224721" y="1006523"/>
              <a:ext cx="1821847" cy="1821847"/>
            </a:xfrm>
            <a:prstGeom prst="teardrop">
              <a:avLst>
                <a:gd name="adj" fmla="val 10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24"/>
            <p:cNvSpPr/>
            <p:nvPr/>
          </p:nvSpPr>
          <p:spPr>
            <a:xfrm>
              <a:off x="4285707" y="1067185"/>
              <a:ext cx="1700846" cy="1700844"/>
            </a:xfrm>
            <a:prstGeom prst="ellipse">
              <a:avLst/>
            </a:prstGeom>
            <a:solidFill>
              <a:schemeClr val="lt1"/>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24"/>
            <p:cNvSpPr txBox="1"/>
            <p:nvPr/>
          </p:nvSpPr>
          <p:spPr>
            <a:xfrm>
              <a:off x="4528130" y="1310208"/>
              <a:ext cx="1215028" cy="1214797"/>
            </a:xfrm>
            <a:prstGeom prst="rect">
              <a:avLst/>
            </a:prstGeom>
            <a:noFill/>
            <a:ln>
              <a:noFill/>
            </a:ln>
          </p:spPr>
          <p:txBody>
            <a:bodyPr spcFirstLastPara="1" wrap="square" lIns="44450" tIns="44450" rIns="44450" bIns="44450" anchor="ctr" anchorCtr="0">
              <a:noAutofit/>
            </a:bodyPr>
            <a:lstStyle/>
            <a:p>
              <a:pPr marL="0" marR="0" lvl="0" indent="0" algn="ctr" rtl="0">
                <a:lnSpc>
                  <a:spcPct val="90000"/>
                </a:lnSpc>
                <a:spcBef>
                  <a:spcPts val="0"/>
                </a:spcBef>
                <a:spcAft>
                  <a:spcPts val="0"/>
                </a:spcAft>
                <a:buClr>
                  <a:srgbClr val="000000"/>
                </a:buClr>
                <a:buSzPts val="3500"/>
                <a:buFont typeface="Arial"/>
                <a:buNone/>
              </a:pPr>
              <a:endParaRPr sz="3500" b="0" i="0" u="none" strike="noStrike" cap="none">
                <a:solidFill>
                  <a:schemeClr val="lt1"/>
                </a:solidFill>
                <a:latin typeface="Arial"/>
                <a:ea typeface="Arial"/>
                <a:cs typeface="Arial"/>
                <a:sym typeface="Arial"/>
              </a:endParaRPr>
            </a:p>
          </p:txBody>
        </p:sp>
        <p:sp>
          <p:nvSpPr>
            <p:cNvPr id="599" name="Google Shape;599;p24"/>
            <p:cNvSpPr/>
            <p:nvPr/>
          </p:nvSpPr>
          <p:spPr>
            <a:xfrm rot="2700000">
              <a:off x="2341572" y="1006523"/>
              <a:ext cx="1821847" cy="1821847"/>
            </a:xfrm>
            <a:prstGeom prst="teardrop">
              <a:avLst>
                <a:gd name="adj" fmla="val 10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24"/>
            <p:cNvSpPr/>
            <p:nvPr/>
          </p:nvSpPr>
          <p:spPr>
            <a:xfrm>
              <a:off x="2402557" y="1067185"/>
              <a:ext cx="1700846" cy="1700844"/>
            </a:xfrm>
            <a:prstGeom prst="ellipse">
              <a:avLst/>
            </a:prstGeom>
            <a:solidFill>
              <a:srgbClr val="FFFFFF"/>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24"/>
            <p:cNvSpPr txBox="1"/>
            <p:nvPr/>
          </p:nvSpPr>
          <p:spPr>
            <a:xfrm>
              <a:off x="2645951" y="1310208"/>
              <a:ext cx="1215028" cy="121479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6500"/>
                <a:buFont typeface="Arial"/>
                <a:buNone/>
              </a:pPr>
              <a:endParaRPr sz="6500" b="0" i="0" u="none" strike="noStrike" cap="none">
                <a:solidFill>
                  <a:srgbClr val="FFFFFF"/>
                </a:solidFill>
                <a:latin typeface="Roboto"/>
                <a:ea typeface="Roboto"/>
                <a:cs typeface="Roboto"/>
                <a:sym typeface="Roboto"/>
              </a:endParaRPr>
            </a:p>
          </p:txBody>
        </p:sp>
        <p:sp>
          <p:nvSpPr>
            <p:cNvPr id="602" name="Google Shape;602;p24"/>
            <p:cNvSpPr/>
            <p:nvPr/>
          </p:nvSpPr>
          <p:spPr>
            <a:xfrm rot="2700000">
              <a:off x="458423" y="1006523"/>
              <a:ext cx="1821847" cy="1821847"/>
            </a:xfrm>
            <a:prstGeom prst="teardrop">
              <a:avLst>
                <a:gd name="adj" fmla="val 10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24"/>
            <p:cNvSpPr/>
            <p:nvPr/>
          </p:nvSpPr>
          <p:spPr>
            <a:xfrm>
              <a:off x="519408" y="1067185"/>
              <a:ext cx="1700846" cy="1700844"/>
            </a:xfrm>
            <a:prstGeom prst="ellipse">
              <a:avLst/>
            </a:prstGeom>
            <a:solidFill>
              <a:srgbClr val="FFFFFF"/>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24"/>
            <p:cNvSpPr txBox="1"/>
            <p:nvPr/>
          </p:nvSpPr>
          <p:spPr>
            <a:xfrm>
              <a:off x="762802" y="1310208"/>
              <a:ext cx="1215028" cy="1214797"/>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4200"/>
                <a:buFont typeface="Arial"/>
                <a:buNone/>
              </a:pPr>
              <a:endParaRPr sz="4200" b="0" i="0" u="none" strike="noStrike" cap="none">
                <a:solidFill>
                  <a:srgbClr val="FFFFFF"/>
                </a:solidFill>
                <a:latin typeface="Roboto"/>
                <a:ea typeface="Roboto"/>
                <a:cs typeface="Roboto"/>
                <a:sym typeface="Roboto"/>
              </a:endParaRPr>
            </a:p>
          </p:txBody>
        </p:sp>
      </p:grpSp>
      <p:pic>
        <p:nvPicPr>
          <p:cNvPr id="605" name="Google Shape;605;p24"/>
          <p:cNvPicPr preferRelativeResize="0"/>
          <p:nvPr/>
        </p:nvPicPr>
        <p:blipFill rotWithShape="1">
          <a:blip r:embed="rId3">
            <a:alphaModFix/>
          </a:blip>
          <a:srcRect/>
          <a:stretch/>
        </p:blipFill>
        <p:spPr>
          <a:xfrm>
            <a:off x="9531889" y="4091854"/>
            <a:ext cx="1051079" cy="883337"/>
          </a:xfrm>
          <a:prstGeom prst="rect">
            <a:avLst/>
          </a:prstGeom>
          <a:noFill/>
          <a:ln>
            <a:noFill/>
          </a:ln>
        </p:spPr>
      </p:pic>
      <p:sp>
        <p:nvSpPr>
          <p:cNvPr id="606" name="Google Shape;606;p24"/>
          <p:cNvSpPr txBox="1"/>
          <p:nvPr/>
        </p:nvSpPr>
        <p:spPr>
          <a:xfrm>
            <a:off x="5586203" y="3128416"/>
            <a:ext cx="134728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Initial </a:t>
            </a:r>
            <a:br>
              <a:rPr lang="en-US" sz="1400" b="1" i="0" u="none" strike="noStrike" cap="none">
                <a:solidFill>
                  <a:srgbClr val="000000"/>
                </a:solidFill>
                <a:latin typeface="Roboto"/>
                <a:ea typeface="Roboto"/>
                <a:cs typeface="Roboto"/>
                <a:sym typeface="Roboto"/>
              </a:rPr>
            </a:br>
            <a:r>
              <a:rPr lang="en-US" sz="1400" b="1" i="0" u="none" strike="noStrike" cap="none">
                <a:solidFill>
                  <a:srgbClr val="000000"/>
                </a:solidFill>
                <a:latin typeface="Roboto"/>
                <a:ea typeface="Roboto"/>
                <a:cs typeface="Roboto"/>
                <a:sym typeface="Roboto"/>
              </a:rPr>
              <a:t>Concept</a:t>
            </a:r>
            <a:endParaRPr sz="1400" b="0" i="0" u="none" strike="noStrike" cap="none">
              <a:solidFill>
                <a:srgbClr val="000000"/>
              </a:solidFill>
              <a:latin typeface="Roboto"/>
              <a:ea typeface="Roboto"/>
              <a:cs typeface="Roboto"/>
              <a:sym typeface="Roboto"/>
            </a:endParaRPr>
          </a:p>
        </p:txBody>
      </p:sp>
      <p:sp>
        <p:nvSpPr>
          <p:cNvPr id="607" name="Google Shape;607;p24"/>
          <p:cNvSpPr txBox="1"/>
          <p:nvPr/>
        </p:nvSpPr>
        <p:spPr>
          <a:xfrm>
            <a:off x="9197430" y="3128467"/>
            <a:ext cx="1695271"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Design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Optimization</a:t>
            </a:r>
            <a:endParaRPr sz="1400" b="0" i="0" u="none" strike="noStrike" cap="none">
              <a:solidFill>
                <a:srgbClr val="000000"/>
              </a:solidFill>
              <a:latin typeface="Roboto"/>
              <a:ea typeface="Roboto"/>
              <a:cs typeface="Roboto"/>
              <a:sym typeface="Roboto"/>
            </a:endParaRPr>
          </a:p>
        </p:txBody>
      </p:sp>
      <p:sp>
        <p:nvSpPr>
          <p:cNvPr id="608" name="Google Shape;608;p24"/>
          <p:cNvSpPr txBox="1"/>
          <p:nvPr/>
        </p:nvSpPr>
        <p:spPr>
          <a:xfrm>
            <a:off x="6985719" y="3128416"/>
            <a:ext cx="237744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Design </a:t>
            </a:r>
            <a:br>
              <a:rPr lang="en-US" sz="1400" b="1" i="0" u="none" strike="noStrike" cap="none">
                <a:solidFill>
                  <a:srgbClr val="000000"/>
                </a:solidFill>
                <a:latin typeface="Roboto"/>
                <a:ea typeface="Roboto"/>
                <a:cs typeface="Roboto"/>
                <a:sym typeface="Roboto"/>
              </a:rPr>
            </a:br>
            <a:r>
              <a:rPr lang="en-US" sz="1400" b="1" i="0" u="none" strike="noStrike" cap="none">
                <a:solidFill>
                  <a:srgbClr val="000000"/>
                </a:solidFill>
                <a:latin typeface="Roboto"/>
                <a:ea typeface="Roboto"/>
                <a:cs typeface="Roboto"/>
                <a:sym typeface="Roboto"/>
              </a:rPr>
              <a:t>Improvement </a:t>
            </a:r>
            <a:endParaRPr sz="1400" b="0" i="0" u="none" strike="noStrike" cap="none">
              <a:solidFill>
                <a:srgbClr val="000000"/>
              </a:solidFill>
              <a:latin typeface="Roboto"/>
              <a:ea typeface="Roboto"/>
              <a:cs typeface="Roboto"/>
              <a:sym typeface="Roboto"/>
            </a:endParaRPr>
          </a:p>
        </p:txBody>
      </p:sp>
      <p:pic>
        <p:nvPicPr>
          <p:cNvPr id="609" name="Google Shape;609;p24"/>
          <p:cNvPicPr preferRelativeResize="0"/>
          <p:nvPr/>
        </p:nvPicPr>
        <p:blipFill rotWithShape="1">
          <a:blip r:embed="rId4">
            <a:alphaModFix/>
          </a:blip>
          <a:srcRect/>
          <a:stretch/>
        </p:blipFill>
        <p:spPr>
          <a:xfrm>
            <a:off x="7641170" y="4015887"/>
            <a:ext cx="1066537" cy="1061402"/>
          </a:xfrm>
          <a:prstGeom prst="rect">
            <a:avLst/>
          </a:prstGeom>
          <a:noFill/>
          <a:ln>
            <a:noFill/>
          </a:ln>
        </p:spPr>
      </p:pic>
      <p:sp>
        <p:nvSpPr>
          <p:cNvPr id="610" name="Google Shape;610;p24"/>
          <p:cNvSpPr txBox="1"/>
          <p:nvPr/>
        </p:nvSpPr>
        <p:spPr>
          <a:xfrm>
            <a:off x="3345793" y="3128416"/>
            <a:ext cx="204733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Problem </a:t>
            </a:r>
            <a:endParaRPr sz="14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Identification</a:t>
            </a:r>
            <a:endParaRPr sz="1400" b="0" i="0" u="none" strike="noStrike" cap="none">
              <a:solidFill>
                <a:srgbClr val="000000"/>
              </a:solidFill>
              <a:latin typeface="Roboto"/>
              <a:ea typeface="Roboto"/>
              <a:cs typeface="Roboto"/>
              <a:sym typeface="Roboto"/>
            </a:endParaRPr>
          </a:p>
        </p:txBody>
      </p:sp>
      <p:pic>
        <p:nvPicPr>
          <p:cNvPr id="611" name="Google Shape;611;p24" descr="Playbook"/>
          <p:cNvPicPr preferRelativeResize="0"/>
          <p:nvPr/>
        </p:nvPicPr>
        <p:blipFill rotWithShape="1">
          <a:blip r:embed="rId5">
            <a:alphaModFix/>
          </a:blip>
          <a:srcRect/>
          <a:stretch/>
        </p:blipFill>
        <p:spPr>
          <a:xfrm>
            <a:off x="3736955" y="3949862"/>
            <a:ext cx="1265009" cy="1265009"/>
          </a:xfrm>
          <a:prstGeom prst="rect">
            <a:avLst/>
          </a:prstGeom>
          <a:noFill/>
          <a:ln>
            <a:noFill/>
          </a:ln>
        </p:spPr>
      </p:pic>
      <p:pic>
        <p:nvPicPr>
          <p:cNvPr id="612" name="Google Shape;612;p24"/>
          <p:cNvPicPr preferRelativeResize="0"/>
          <p:nvPr/>
        </p:nvPicPr>
        <p:blipFill rotWithShape="1">
          <a:blip r:embed="rId6">
            <a:alphaModFix/>
          </a:blip>
          <a:srcRect r="50000"/>
          <a:stretch/>
        </p:blipFill>
        <p:spPr>
          <a:xfrm>
            <a:off x="5627343" y="4091854"/>
            <a:ext cx="1265009" cy="981029"/>
          </a:xfrm>
          <a:prstGeom prst="rect">
            <a:avLst/>
          </a:prstGeom>
          <a:noFill/>
          <a:ln>
            <a:noFill/>
          </a:ln>
        </p:spPr>
      </p:pic>
      <p:sp>
        <p:nvSpPr>
          <p:cNvPr id="613" name="Google Shape;613;p24"/>
          <p:cNvSpPr txBox="1"/>
          <p:nvPr/>
        </p:nvSpPr>
        <p:spPr>
          <a:xfrm>
            <a:off x="1536401" y="3128416"/>
            <a:ext cx="204733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Discovery Conversations</a:t>
            </a:r>
            <a:endParaRPr sz="1400" b="0" i="0" u="none" strike="noStrike" cap="none">
              <a:solidFill>
                <a:srgbClr val="000000"/>
              </a:solidFill>
              <a:latin typeface="Roboto"/>
              <a:ea typeface="Roboto"/>
              <a:cs typeface="Roboto"/>
              <a:sym typeface="Roboto"/>
            </a:endParaRPr>
          </a:p>
        </p:txBody>
      </p:sp>
      <p:pic>
        <p:nvPicPr>
          <p:cNvPr id="614" name="Google Shape;614;p24" descr="Magnifying glass"/>
          <p:cNvPicPr preferRelativeResize="0"/>
          <p:nvPr/>
        </p:nvPicPr>
        <p:blipFill rotWithShape="1">
          <a:blip r:embed="rId7">
            <a:alphaModFix/>
          </a:blip>
          <a:srcRect/>
          <a:stretch/>
        </p:blipFill>
        <p:spPr>
          <a:xfrm>
            <a:off x="2102867" y="4125167"/>
            <a:ext cx="914400" cy="91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101"/>
          <p:cNvGrpSpPr/>
          <p:nvPr/>
        </p:nvGrpSpPr>
        <p:grpSpPr>
          <a:xfrm>
            <a:off x="5321912" y="3691820"/>
            <a:ext cx="1568211" cy="551212"/>
            <a:chOff x="1918504" y="3153394"/>
            <a:chExt cx="1568211" cy="551212"/>
          </a:xfrm>
        </p:grpSpPr>
        <p:pic>
          <p:nvPicPr>
            <p:cNvPr id="620" name="Google Shape;620;p101"/>
            <p:cNvPicPr preferRelativeResize="0"/>
            <p:nvPr/>
          </p:nvPicPr>
          <p:blipFill rotWithShape="1">
            <a:blip r:embed="rId3">
              <a:alphaModFix/>
            </a:blip>
            <a:srcRect t="11146" b="30270"/>
            <a:stretch/>
          </p:blipFill>
          <p:spPr>
            <a:xfrm>
              <a:off x="1918504" y="3153394"/>
              <a:ext cx="1568211" cy="551212"/>
            </a:xfrm>
            <a:prstGeom prst="rect">
              <a:avLst/>
            </a:prstGeom>
            <a:noFill/>
            <a:ln>
              <a:noFill/>
            </a:ln>
          </p:spPr>
        </p:pic>
        <p:sp>
          <p:nvSpPr>
            <p:cNvPr id="621" name="Google Shape;621;p101"/>
            <p:cNvSpPr/>
            <p:nvPr/>
          </p:nvSpPr>
          <p:spPr>
            <a:xfrm>
              <a:off x="1928496" y="3153394"/>
              <a:ext cx="1548175" cy="546608"/>
            </a:xfrm>
            <a:prstGeom prst="rect">
              <a:avLst/>
            </a:prstGeom>
            <a:solidFill>
              <a:schemeClr val="dk1">
                <a:alpha val="11764"/>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Roboto"/>
                  <a:ea typeface="Roboto"/>
                  <a:cs typeface="Roboto"/>
                  <a:sym typeface="Roboto"/>
                </a:rPr>
                <a:t>Design Analysis </a:t>
              </a:r>
              <a:br>
                <a:rPr lang="en-US" sz="1100" b="0" i="0" u="none" strike="noStrike" cap="none">
                  <a:solidFill>
                    <a:schemeClr val="lt1"/>
                  </a:solidFill>
                  <a:latin typeface="Roboto"/>
                  <a:ea typeface="Roboto"/>
                  <a:cs typeface="Roboto"/>
                  <a:sym typeface="Roboto"/>
                </a:rPr>
              </a:br>
              <a:r>
                <a:rPr lang="en-US" sz="1100" b="0" i="0" u="none" strike="noStrike" cap="none">
                  <a:solidFill>
                    <a:schemeClr val="lt1"/>
                  </a:solidFill>
                  <a:latin typeface="Roboto"/>
                  <a:ea typeface="Roboto"/>
                  <a:cs typeface="Roboto"/>
                  <a:sym typeface="Roboto"/>
                </a:rPr>
                <a:t>via CFD/FEA</a:t>
              </a:r>
              <a:endParaRPr sz="1400" b="0" i="0" u="none" strike="noStrike" cap="none">
                <a:solidFill>
                  <a:srgbClr val="000000"/>
                </a:solidFill>
                <a:latin typeface="Roboto"/>
                <a:ea typeface="Roboto"/>
                <a:cs typeface="Roboto"/>
                <a:sym typeface="Roboto"/>
              </a:endParaRPr>
            </a:p>
          </p:txBody>
        </p:sp>
      </p:grpSp>
      <p:grpSp>
        <p:nvGrpSpPr>
          <p:cNvPr id="622" name="Google Shape;622;p101"/>
          <p:cNvGrpSpPr/>
          <p:nvPr/>
        </p:nvGrpSpPr>
        <p:grpSpPr>
          <a:xfrm>
            <a:off x="5321912" y="2870842"/>
            <a:ext cx="1548175" cy="555304"/>
            <a:chOff x="5324134" y="3144698"/>
            <a:chExt cx="1548175" cy="555304"/>
          </a:xfrm>
        </p:grpSpPr>
        <p:pic>
          <p:nvPicPr>
            <p:cNvPr id="623" name="Google Shape;623;p101"/>
            <p:cNvPicPr preferRelativeResize="0"/>
            <p:nvPr/>
          </p:nvPicPr>
          <p:blipFill rotWithShape="1">
            <a:blip r:embed="rId4">
              <a:alphaModFix/>
            </a:blip>
            <a:srcRect t="8366" b="8017"/>
            <a:stretch/>
          </p:blipFill>
          <p:spPr>
            <a:xfrm>
              <a:off x="5494079" y="3144698"/>
              <a:ext cx="1378230" cy="536396"/>
            </a:xfrm>
            <a:prstGeom prst="rect">
              <a:avLst/>
            </a:prstGeom>
            <a:noFill/>
            <a:ln>
              <a:noFill/>
            </a:ln>
          </p:spPr>
        </p:pic>
        <p:sp>
          <p:nvSpPr>
            <p:cNvPr id="624" name="Google Shape;624;p101"/>
            <p:cNvSpPr/>
            <p:nvPr/>
          </p:nvSpPr>
          <p:spPr>
            <a:xfrm>
              <a:off x="5324134" y="3153394"/>
              <a:ext cx="1548175" cy="546608"/>
            </a:xfrm>
            <a:prstGeom prst="rect">
              <a:avLst/>
            </a:prstGeom>
            <a:solidFill>
              <a:schemeClr val="dk1">
                <a:alpha val="6196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Roboto"/>
                  <a:ea typeface="Roboto"/>
                  <a:cs typeface="Roboto"/>
                  <a:sym typeface="Roboto"/>
                </a:rPr>
                <a:t>Thermal &amp; Modal Analysis</a:t>
              </a:r>
              <a:endParaRPr sz="1400" b="0" i="0" u="none" strike="noStrike" cap="none">
                <a:solidFill>
                  <a:srgbClr val="000000"/>
                </a:solidFill>
                <a:latin typeface="Roboto"/>
                <a:ea typeface="Roboto"/>
                <a:cs typeface="Roboto"/>
                <a:sym typeface="Roboto"/>
              </a:endParaRPr>
            </a:p>
          </p:txBody>
        </p:sp>
      </p:grpSp>
      <p:grpSp>
        <p:nvGrpSpPr>
          <p:cNvPr id="625" name="Google Shape;625;p101"/>
          <p:cNvGrpSpPr/>
          <p:nvPr/>
        </p:nvGrpSpPr>
        <p:grpSpPr>
          <a:xfrm>
            <a:off x="5331904" y="4441442"/>
            <a:ext cx="1569016" cy="546608"/>
            <a:chOff x="8105209" y="3153394"/>
            <a:chExt cx="1569016" cy="546608"/>
          </a:xfrm>
        </p:grpSpPr>
        <p:pic>
          <p:nvPicPr>
            <p:cNvPr id="626" name="Google Shape;626;p101"/>
            <p:cNvPicPr preferRelativeResize="0"/>
            <p:nvPr/>
          </p:nvPicPr>
          <p:blipFill rotWithShape="1">
            <a:blip r:embed="rId5">
              <a:alphaModFix/>
            </a:blip>
            <a:srcRect t="10484" b="32355"/>
            <a:stretch/>
          </p:blipFill>
          <p:spPr>
            <a:xfrm>
              <a:off x="8105209" y="3153394"/>
              <a:ext cx="1569016" cy="546608"/>
            </a:xfrm>
            <a:prstGeom prst="rect">
              <a:avLst/>
            </a:prstGeom>
            <a:noFill/>
            <a:ln>
              <a:noFill/>
            </a:ln>
          </p:spPr>
        </p:pic>
        <p:sp>
          <p:nvSpPr>
            <p:cNvPr id="627" name="Google Shape;627;p101"/>
            <p:cNvSpPr/>
            <p:nvPr/>
          </p:nvSpPr>
          <p:spPr>
            <a:xfrm>
              <a:off x="8118075" y="3153394"/>
              <a:ext cx="1548175" cy="546608"/>
            </a:xfrm>
            <a:prstGeom prst="rect">
              <a:avLst/>
            </a:prstGeom>
            <a:solidFill>
              <a:schemeClr val="dk1">
                <a:alpha val="4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Roboto"/>
                  <a:ea typeface="Roboto"/>
                  <a:cs typeface="Roboto"/>
                  <a:sym typeface="Roboto"/>
                </a:rPr>
                <a:t>Hot Vibration Testing</a:t>
              </a:r>
              <a:endParaRPr sz="1400" b="0" i="0" u="none" strike="noStrike" cap="none">
                <a:solidFill>
                  <a:srgbClr val="000000"/>
                </a:solidFill>
                <a:latin typeface="Roboto"/>
                <a:ea typeface="Roboto"/>
                <a:cs typeface="Roboto"/>
                <a:sym typeface="Roboto"/>
              </a:endParaRPr>
            </a:p>
          </p:txBody>
        </p:sp>
      </p:grpSp>
      <p:sp>
        <p:nvSpPr>
          <p:cNvPr id="628" name="Google Shape;628;p101"/>
          <p:cNvSpPr/>
          <p:nvPr/>
        </p:nvSpPr>
        <p:spPr>
          <a:xfrm>
            <a:off x="1192585" y="2636394"/>
            <a:ext cx="2267514" cy="48758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Testing &amp; Analysis</a:t>
            </a:r>
            <a:endParaRPr sz="1800" b="0" i="0" u="none" strike="noStrike" cap="none">
              <a:solidFill>
                <a:schemeClr val="dk1"/>
              </a:solidFill>
              <a:latin typeface="Roboto"/>
              <a:ea typeface="Roboto"/>
              <a:cs typeface="Roboto"/>
              <a:sym typeface="Roboto"/>
            </a:endParaRPr>
          </a:p>
        </p:txBody>
      </p:sp>
      <p:sp>
        <p:nvSpPr>
          <p:cNvPr id="629" name="Google Shape;629;p101"/>
          <p:cNvSpPr txBox="1"/>
          <p:nvPr/>
        </p:nvSpPr>
        <p:spPr>
          <a:xfrm>
            <a:off x="1116382" y="3154747"/>
            <a:ext cx="3204681"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With data-backed designs and concepts validated against real-world scenarios and applications, risks are minimized to protect against defects and other system failures. </a:t>
            </a:r>
            <a:endParaRPr sz="1400" b="0" i="0" u="none" strike="noStrike" cap="none">
              <a:solidFill>
                <a:srgbClr val="000000"/>
              </a:solidFill>
              <a:latin typeface="Roboto"/>
              <a:ea typeface="Roboto"/>
              <a:cs typeface="Roboto"/>
              <a:sym typeface="Roboto"/>
            </a:endParaRPr>
          </a:p>
        </p:txBody>
      </p:sp>
      <p:pic>
        <p:nvPicPr>
          <p:cNvPr id="630" name="Google Shape;630;p101"/>
          <p:cNvPicPr preferRelativeResize="0"/>
          <p:nvPr/>
        </p:nvPicPr>
        <p:blipFill rotWithShape="1">
          <a:blip r:embed="rId6">
            <a:alphaModFix/>
          </a:blip>
          <a:srcRect t="21194"/>
          <a:stretch/>
        </p:blipFill>
        <p:spPr>
          <a:xfrm>
            <a:off x="7823090" y="2848766"/>
            <a:ext cx="2809875" cy="213928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25"/>
          <p:cNvPicPr preferRelativeResize="0"/>
          <p:nvPr/>
        </p:nvPicPr>
        <p:blipFill rotWithShape="1">
          <a:blip r:embed="rId3">
            <a:alphaModFix/>
          </a:blip>
          <a:srcRect l="24932" t="44059" b="19783"/>
          <a:stretch/>
        </p:blipFill>
        <p:spPr>
          <a:xfrm>
            <a:off x="0" y="2251973"/>
            <a:ext cx="12192000" cy="3920227"/>
          </a:xfrm>
          <a:prstGeom prst="rect">
            <a:avLst/>
          </a:prstGeom>
          <a:noFill/>
          <a:ln>
            <a:noFill/>
          </a:ln>
        </p:spPr>
      </p:pic>
      <p:pic>
        <p:nvPicPr>
          <p:cNvPr id="636" name="Google Shape;636;p25"/>
          <p:cNvPicPr preferRelativeResize="0"/>
          <p:nvPr/>
        </p:nvPicPr>
        <p:blipFill rotWithShape="1">
          <a:blip r:embed="rId4">
            <a:alphaModFix/>
          </a:blip>
          <a:srcRect/>
          <a:stretch/>
        </p:blipFill>
        <p:spPr>
          <a:xfrm>
            <a:off x="6193348" y="2485805"/>
            <a:ext cx="2690811" cy="1513581"/>
          </a:xfrm>
          <a:prstGeom prst="rect">
            <a:avLst/>
          </a:prstGeom>
          <a:noFill/>
          <a:ln>
            <a:noFill/>
          </a:ln>
        </p:spPr>
      </p:pic>
      <p:sp>
        <p:nvSpPr>
          <p:cNvPr id="637" name="Google Shape;637;p25"/>
          <p:cNvSpPr txBox="1"/>
          <p:nvPr/>
        </p:nvSpPr>
        <p:spPr>
          <a:xfrm>
            <a:off x="6193348" y="3151338"/>
            <a:ext cx="2690811" cy="369332"/>
          </a:xfrm>
          <a:prstGeom prst="rect">
            <a:avLst/>
          </a:prstGeom>
          <a:solidFill>
            <a:schemeClr val="dk1">
              <a:alpha val="4784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Bellows Forming</a:t>
            </a:r>
            <a:endParaRPr sz="1400" b="0" i="0" u="none" strike="noStrike" cap="none">
              <a:solidFill>
                <a:srgbClr val="000000"/>
              </a:solidFill>
              <a:latin typeface="Roboto"/>
              <a:ea typeface="Roboto"/>
              <a:cs typeface="Roboto"/>
              <a:sym typeface="Roboto"/>
            </a:endParaRPr>
          </a:p>
        </p:txBody>
      </p:sp>
      <p:pic>
        <p:nvPicPr>
          <p:cNvPr id="638" name="Google Shape;638;p25"/>
          <p:cNvPicPr preferRelativeResize="0"/>
          <p:nvPr/>
        </p:nvPicPr>
        <p:blipFill rotWithShape="1">
          <a:blip r:embed="rId5">
            <a:alphaModFix/>
          </a:blip>
          <a:srcRect t="11844" b="3917"/>
          <a:stretch/>
        </p:blipFill>
        <p:spPr>
          <a:xfrm>
            <a:off x="3384035" y="2482896"/>
            <a:ext cx="2690811" cy="1513581"/>
          </a:xfrm>
          <a:prstGeom prst="rect">
            <a:avLst/>
          </a:prstGeom>
          <a:noFill/>
          <a:ln>
            <a:noFill/>
          </a:ln>
        </p:spPr>
      </p:pic>
      <p:pic>
        <p:nvPicPr>
          <p:cNvPr id="639" name="Google Shape;639;p25"/>
          <p:cNvPicPr preferRelativeResize="0"/>
          <p:nvPr/>
        </p:nvPicPr>
        <p:blipFill rotWithShape="1">
          <a:blip r:embed="rId6">
            <a:alphaModFix/>
          </a:blip>
          <a:srcRect t="6004" b="9672"/>
          <a:stretch/>
        </p:blipFill>
        <p:spPr>
          <a:xfrm>
            <a:off x="9008550" y="2486311"/>
            <a:ext cx="2690810" cy="1513582"/>
          </a:xfrm>
          <a:prstGeom prst="rect">
            <a:avLst/>
          </a:prstGeom>
          <a:noFill/>
          <a:ln>
            <a:noFill/>
          </a:ln>
        </p:spPr>
      </p:pic>
      <p:sp>
        <p:nvSpPr>
          <p:cNvPr id="640" name="Google Shape;640;p25"/>
          <p:cNvSpPr txBox="1"/>
          <p:nvPr/>
        </p:nvSpPr>
        <p:spPr>
          <a:xfrm>
            <a:off x="9008549" y="3195909"/>
            <a:ext cx="2690811" cy="369332"/>
          </a:xfrm>
          <a:prstGeom prst="rect">
            <a:avLst/>
          </a:prstGeom>
          <a:solidFill>
            <a:schemeClr val="dk1">
              <a:alpha val="4784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Tube Bending</a:t>
            </a:r>
            <a:endParaRPr sz="1400" b="0" i="0" u="none" strike="noStrike" cap="none">
              <a:solidFill>
                <a:srgbClr val="000000"/>
              </a:solidFill>
              <a:latin typeface="Roboto"/>
              <a:ea typeface="Roboto"/>
              <a:cs typeface="Roboto"/>
              <a:sym typeface="Roboto"/>
            </a:endParaRPr>
          </a:p>
        </p:txBody>
      </p:sp>
      <p:sp>
        <p:nvSpPr>
          <p:cNvPr id="641" name="Google Shape;641;p25"/>
          <p:cNvSpPr txBox="1"/>
          <p:nvPr/>
        </p:nvSpPr>
        <p:spPr>
          <a:xfrm>
            <a:off x="3384034" y="3146703"/>
            <a:ext cx="2690811" cy="369332"/>
          </a:xfrm>
          <a:prstGeom prst="rect">
            <a:avLst/>
          </a:prstGeom>
          <a:solidFill>
            <a:schemeClr val="dk1">
              <a:alpha val="4784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Tube Forming</a:t>
            </a:r>
            <a:endParaRPr sz="1400" b="0" i="0" u="none" strike="noStrike" cap="none">
              <a:solidFill>
                <a:srgbClr val="000000"/>
              </a:solidFill>
              <a:latin typeface="Roboto"/>
              <a:ea typeface="Roboto"/>
              <a:cs typeface="Roboto"/>
              <a:sym typeface="Roboto"/>
            </a:endParaRPr>
          </a:p>
        </p:txBody>
      </p:sp>
      <p:pic>
        <p:nvPicPr>
          <p:cNvPr id="642" name="Google Shape;642;p25"/>
          <p:cNvPicPr preferRelativeResize="0"/>
          <p:nvPr/>
        </p:nvPicPr>
        <p:blipFill rotWithShape="1">
          <a:blip r:embed="rId7">
            <a:alphaModFix/>
          </a:blip>
          <a:srcRect t="7864" b="7863"/>
          <a:stretch/>
        </p:blipFill>
        <p:spPr>
          <a:xfrm>
            <a:off x="3384036" y="4298293"/>
            <a:ext cx="2690811" cy="1513581"/>
          </a:xfrm>
          <a:prstGeom prst="rect">
            <a:avLst/>
          </a:prstGeom>
          <a:noFill/>
          <a:ln>
            <a:noFill/>
          </a:ln>
        </p:spPr>
      </p:pic>
      <p:sp>
        <p:nvSpPr>
          <p:cNvPr id="643" name="Google Shape;643;p25"/>
          <p:cNvSpPr txBox="1"/>
          <p:nvPr/>
        </p:nvSpPr>
        <p:spPr>
          <a:xfrm>
            <a:off x="3384034" y="4984995"/>
            <a:ext cx="2690811" cy="369332"/>
          </a:xfrm>
          <a:prstGeom prst="rect">
            <a:avLst/>
          </a:prstGeom>
          <a:solidFill>
            <a:schemeClr val="dk1">
              <a:alpha val="4784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Roboto"/>
                <a:ea typeface="Roboto"/>
                <a:cs typeface="Roboto"/>
                <a:sym typeface="Roboto"/>
              </a:rPr>
              <a:t>Brazing &amp; Welding</a:t>
            </a:r>
            <a:endParaRPr sz="1400" b="0" i="0" u="none" strike="noStrike" cap="none" dirty="0">
              <a:solidFill>
                <a:srgbClr val="000000"/>
              </a:solidFill>
              <a:latin typeface="Roboto"/>
              <a:ea typeface="Roboto"/>
              <a:cs typeface="Roboto"/>
              <a:sym typeface="Roboto"/>
            </a:endParaRPr>
          </a:p>
        </p:txBody>
      </p:sp>
      <p:pic>
        <p:nvPicPr>
          <p:cNvPr id="644" name="Google Shape;644;p25"/>
          <p:cNvPicPr preferRelativeResize="0"/>
          <p:nvPr/>
        </p:nvPicPr>
        <p:blipFill rotWithShape="1">
          <a:blip r:embed="rId8">
            <a:alphaModFix/>
          </a:blip>
          <a:srcRect t="7864" b="7863"/>
          <a:stretch/>
        </p:blipFill>
        <p:spPr>
          <a:xfrm>
            <a:off x="6188865" y="4295720"/>
            <a:ext cx="2690811" cy="1513581"/>
          </a:xfrm>
          <a:prstGeom prst="rect">
            <a:avLst/>
          </a:prstGeom>
          <a:noFill/>
          <a:ln>
            <a:noFill/>
          </a:ln>
        </p:spPr>
      </p:pic>
      <p:sp>
        <p:nvSpPr>
          <p:cNvPr id="645" name="Google Shape;645;p25"/>
          <p:cNvSpPr txBox="1"/>
          <p:nvPr/>
        </p:nvSpPr>
        <p:spPr>
          <a:xfrm>
            <a:off x="6188857" y="4984995"/>
            <a:ext cx="2690811" cy="369332"/>
          </a:xfrm>
          <a:prstGeom prst="rect">
            <a:avLst/>
          </a:prstGeom>
          <a:solidFill>
            <a:schemeClr val="dk1">
              <a:alpha val="4784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Surface Treatments</a:t>
            </a:r>
            <a:endParaRPr sz="1400" b="0" i="0" u="none" strike="noStrike" cap="none">
              <a:solidFill>
                <a:srgbClr val="000000"/>
              </a:solidFill>
              <a:latin typeface="Roboto"/>
              <a:ea typeface="Roboto"/>
              <a:cs typeface="Roboto"/>
              <a:sym typeface="Roboto"/>
            </a:endParaRPr>
          </a:p>
        </p:txBody>
      </p:sp>
      <p:pic>
        <p:nvPicPr>
          <p:cNvPr id="646" name="Google Shape;646;p25"/>
          <p:cNvPicPr preferRelativeResize="0"/>
          <p:nvPr/>
        </p:nvPicPr>
        <p:blipFill rotWithShape="1">
          <a:blip r:embed="rId9">
            <a:alphaModFix/>
          </a:blip>
          <a:srcRect t="7864" b="7863"/>
          <a:stretch/>
        </p:blipFill>
        <p:spPr>
          <a:xfrm>
            <a:off x="8993690" y="4274784"/>
            <a:ext cx="2690811" cy="1513581"/>
          </a:xfrm>
          <a:prstGeom prst="rect">
            <a:avLst/>
          </a:prstGeom>
          <a:noFill/>
          <a:ln>
            <a:noFill/>
          </a:ln>
        </p:spPr>
      </p:pic>
      <p:sp>
        <p:nvSpPr>
          <p:cNvPr id="647" name="Google Shape;647;p25"/>
          <p:cNvSpPr txBox="1"/>
          <p:nvPr/>
        </p:nvSpPr>
        <p:spPr>
          <a:xfrm>
            <a:off x="8993688" y="4961486"/>
            <a:ext cx="2690811" cy="369332"/>
          </a:xfrm>
          <a:prstGeom prst="rect">
            <a:avLst/>
          </a:prstGeom>
          <a:solidFill>
            <a:schemeClr val="dk1">
              <a:alpha val="4784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Assembly</a:t>
            </a:r>
            <a:endParaRPr sz="1400" b="0" i="0" u="none" strike="noStrike" cap="none">
              <a:solidFill>
                <a:srgbClr val="000000"/>
              </a:solidFill>
              <a:latin typeface="Roboto"/>
              <a:ea typeface="Roboto"/>
              <a:cs typeface="Roboto"/>
              <a:sym typeface="Roboto"/>
            </a:endParaRPr>
          </a:p>
        </p:txBody>
      </p:sp>
      <p:sp>
        <p:nvSpPr>
          <p:cNvPr id="648" name="Google Shape;648;p25"/>
          <p:cNvSpPr txBox="1"/>
          <p:nvPr/>
        </p:nvSpPr>
        <p:spPr>
          <a:xfrm>
            <a:off x="76194" y="2482896"/>
            <a:ext cx="3660262"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Roboto"/>
                <a:ea typeface="Roboto"/>
                <a:cs typeface="Roboto"/>
                <a:sym typeface="Roboto"/>
              </a:rPr>
              <a:t>Manufacturing is located in</a:t>
            </a:r>
            <a:endParaRPr sz="1400" b="0" i="0" u="none" strike="noStrike" cap="none" dirty="0">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Roboto"/>
                <a:ea typeface="Roboto"/>
                <a:cs typeface="Roboto"/>
                <a:sym typeface="Roboto"/>
              </a:rPr>
              <a:t>Tucker, Georgia, USA</a:t>
            </a:r>
            <a:endParaRPr sz="1400" b="0" i="0" u="none" strike="noStrike" cap="none" dirty="0">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Roboto"/>
                <a:ea typeface="Roboto"/>
                <a:cs typeface="Roboto"/>
                <a:sym typeface="Roboto"/>
              </a:rPr>
              <a:t>Hamburg, Michigan, USA</a:t>
            </a:r>
            <a:endParaRPr sz="1400" b="0" i="0" u="none" strike="noStrike" cap="none" dirty="0">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Roboto"/>
                <a:ea typeface="Roboto"/>
                <a:cs typeface="Roboto"/>
                <a:sym typeface="Roboto"/>
              </a:rPr>
              <a:t>Prague, Czech Republic</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dirty="0">
                <a:solidFill>
                  <a:schemeClr val="dk1"/>
                </a:solidFill>
                <a:latin typeface="Roboto"/>
                <a:ea typeface="Roboto"/>
                <a:cs typeface="Roboto"/>
                <a:sym typeface="Roboto"/>
              </a:rPr>
              <a:t>Querétaro, Mexico</a:t>
            </a:r>
            <a:endParaRPr sz="1400" b="0" i="0" u="none" strike="noStrike" cap="none" dirty="0">
              <a:solidFill>
                <a:srgbClr val="000000"/>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26"/>
          <p:cNvSpPr/>
          <p:nvPr/>
        </p:nvSpPr>
        <p:spPr>
          <a:xfrm>
            <a:off x="0" y="2166938"/>
            <a:ext cx="4457700" cy="3941064"/>
          </a:xfrm>
          <a:prstGeom prst="rect">
            <a:avLst/>
          </a:prstGeom>
          <a:gradFill>
            <a:gsLst>
              <a:gs pos="0">
                <a:schemeClr val="dk1"/>
              </a:gs>
              <a:gs pos="100000">
                <a:schemeClr val="dk1"/>
              </a:gs>
            </a:gsLst>
            <a:lin ang="21593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4" name="Google Shape;654;p26"/>
          <p:cNvPicPr preferRelativeResize="0"/>
          <p:nvPr/>
        </p:nvPicPr>
        <p:blipFill rotWithShape="1">
          <a:blip r:embed="rId3">
            <a:alphaModFix/>
          </a:blip>
          <a:srcRect/>
          <a:stretch/>
        </p:blipFill>
        <p:spPr>
          <a:xfrm>
            <a:off x="4315539" y="2166938"/>
            <a:ext cx="7876460" cy="3938230"/>
          </a:xfrm>
          <a:prstGeom prst="rect">
            <a:avLst/>
          </a:prstGeom>
          <a:noFill/>
          <a:ln>
            <a:noFill/>
          </a:ln>
        </p:spPr>
      </p:pic>
      <p:sp>
        <p:nvSpPr>
          <p:cNvPr id="655" name="Google Shape;655;p26"/>
          <p:cNvSpPr txBox="1"/>
          <p:nvPr/>
        </p:nvSpPr>
        <p:spPr>
          <a:xfrm>
            <a:off x="568410" y="2807006"/>
            <a:ext cx="5993028"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From design concept to production, our engineering experts collaborate with you through the most stringent requirements to design a system that lasts.  </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What you can expect from Flexible Metal:</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Roboto"/>
                <a:ea typeface="Roboto"/>
                <a:cs typeface="Roboto"/>
                <a:sym typeface="Roboto"/>
              </a:rPr>
              <a:t>Fast, knowledgeable communication</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Roboto"/>
                <a:ea typeface="Roboto"/>
                <a:cs typeface="Roboto"/>
                <a:sym typeface="Roboto"/>
              </a:rPr>
              <a:t>Data-backed designs for real-world application</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Roboto"/>
                <a:ea typeface="Roboto"/>
                <a:cs typeface="Roboto"/>
                <a:sym typeface="Roboto"/>
              </a:rPr>
              <a:t>World-class engineering &amp; customer support</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Roboto"/>
                <a:ea typeface="Roboto"/>
                <a:cs typeface="Roboto"/>
                <a:sym typeface="Roboto"/>
              </a:rPr>
              <a:t>Collaborative workspace for instant updates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Roboto"/>
                <a:ea typeface="Roboto"/>
                <a:cs typeface="Roboto"/>
                <a:sym typeface="Roboto"/>
              </a:rPr>
              <a:t>Global manufacturing capabilities</a:t>
            </a:r>
            <a:endParaRPr sz="1400" b="0" i="0" u="none" strike="noStrike" cap="none">
              <a:solidFill>
                <a:srgbClr val="000000"/>
              </a:solidFill>
              <a:latin typeface="Roboto"/>
              <a:ea typeface="Roboto"/>
              <a:cs typeface="Roboto"/>
              <a:sym typeface="Roboto"/>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 </a:t>
            </a: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7"/>
          <p:cNvPicPr preferRelativeResize="0"/>
          <p:nvPr/>
        </p:nvPicPr>
        <p:blipFill rotWithShape="1">
          <a:blip r:embed="rId3">
            <a:alphaModFix/>
          </a:blip>
          <a:srcRect l="6081"/>
          <a:stretch/>
        </p:blipFill>
        <p:spPr>
          <a:xfrm>
            <a:off x="6190194" y="2271243"/>
            <a:ext cx="5652858" cy="4019161"/>
          </a:xfrm>
          <a:prstGeom prst="rect">
            <a:avLst/>
          </a:prstGeom>
          <a:noFill/>
          <a:ln>
            <a:noFill/>
          </a:ln>
        </p:spPr>
      </p:pic>
      <p:grpSp>
        <p:nvGrpSpPr>
          <p:cNvPr id="662" name="Google Shape;662;p7"/>
          <p:cNvGrpSpPr/>
          <p:nvPr/>
        </p:nvGrpSpPr>
        <p:grpSpPr>
          <a:xfrm>
            <a:off x="736846" y="5149458"/>
            <a:ext cx="6969653" cy="1074828"/>
            <a:chOff x="2351728" y="3785448"/>
            <a:chExt cx="10471175" cy="1614816"/>
          </a:xfrm>
        </p:grpSpPr>
        <p:pic>
          <p:nvPicPr>
            <p:cNvPr id="663" name="Google Shape;663;p7"/>
            <p:cNvPicPr preferRelativeResize="0"/>
            <p:nvPr/>
          </p:nvPicPr>
          <p:blipFill rotWithShape="1">
            <a:blip r:embed="rId4">
              <a:alphaModFix/>
            </a:blip>
            <a:srcRect r="57370"/>
            <a:stretch/>
          </p:blipFill>
          <p:spPr>
            <a:xfrm>
              <a:off x="11272910" y="3794463"/>
              <a:ext cx="1549993" cy="1596786"/>
            </a:xfrm>
            <a:prstGeom prst="rect">
              <a:avLst/>
            </a:prstGeom>
            <a:noFill/>
            <a:ln>
              <a:noFill/>
            </a:ln>
          </p:spPr>
        </p:pic>
        <p:pic>
          <p:nvPicPr>
            <p:cNvPr id="664" name="Google Shape;664;p7"/>
            <p:cNvPicPr preferRelativeResize="0"/>
            <p:nvPr/>
          </p:nvPicPr>
          <p:blipFill rotWithShape="1">
            <a:blip r:embed="rId5">
              <a:alphaModFix/>
            </a:blip>
            <a:srcRect l="13510" t="11213" r="15984" b="10959"/>
            <a:stretch/>
          </p:blipFill>
          <p:spPr>
            <a:xfrm>
              <a:off x="2351728" y="3785448"/>
              <a:ext cx="1511299" cy="1614816"/>
            </a:xfrm>
            <a:prstGeom prst="rect">
              <a:avLst/>
            </a:prstGeom>
            <a:noFill/>
            <a:ln>
              <a:noFill/>
            </a:ln>
          </p:spPr>
        </p:pic>
        <p:pic>
          <p:nvPicPr>
            <p:cNvPr id="665" name="Google Shape;665;p7"/>
            <p:cNvPicPr preferRelativeResize="0"/>
            <p:nvPr/>
          </p:nvPicPr>
          <p:blipFill rotWithShape="1">
            <a:blip r:embed="rId6">
              <a:alphaModFix/>
            </a:blip>
            <a:srcRect/>
            <a:stretch/>
          </p:blipFill>
          <p:spPr>
            <a:xfrm>
              <a:off x="6096000" y="3829571"/>
              <a:ext cx="1542473" cy="1526571"/>
            </a:xfrm>
            <a:prstGeom prst="rect">
              <a:avLst/>
            </a:prstGeom>
            <a:noFill/>
            <a:ln>
              <a:noFill/>
            </a:ln>
          </p:spPr>
        </p:pic>
        <p:pic>
          <p:nvPicPr>
            <p:cNvPr id="666" name="Google Shape;666;p7"/>
            <p:cNvPicPr preferRelativeResize="0"/>
            <p:nvPr/>
          </p:nvPicPr>
          <p:blipFill rotWithShape="1">
            <a:blip r:embed="rId7">
              <a:alphaModFix/>
            </a:blip>
            <a:srcRect l="19928" r="20341"/>
            <a:stretch/>
          </p:blipFill>
          <p:spPr>
            <a:xfrm>
              <a:off x="8020692" y="3814801"/>
              <a:ext cx="1542473" cy="1556110"/>
            </a:xfrm>
            <a:prstGeom prst="rect">
              <a:avLst/>
            </a:prstGeom>
            <a:noFill/>
            <a:ln>
              <a:noFill/>
            </a:ln>
          </p:spPr>
        </p:pic>
        <p:pic>
          <p:nvPicPr>
            <p:cNvPr id="667" name="Google Shape;667;p7"/>
            <p:cNvPicPr preferRelativeResize="0"/>
            <p:nvPr/>
          </p:nvPicPr>
          <p:blipFill rotWithShape="1">
            <a:blip r:embed="rId8">
              <a:alphaModFix/>
            </a:blip>
            <a:srcRect/>
            <a:stretch/>
          </p:blipFill>
          <p:spPr>
            <a:xfrm>
              <a:off x="9945384" y="4146364"/>
              <a:ext cx="945307" cy="892984"/>
            </a:xfrm>
            <a:prstGeom prst="rect">
              <a:avLst/>
            </a:prstGeom>
            <a:noFill/>
            <a:ln>
              <a:noFill/>
            </a:ln>
          </p:spPr>
        </p:pic>
        <p:pic>
          <p:nvPicPr>
            <p:cNvPr id="668" name="Google Shape;668;p7"/>
            <p:cNvPicPr preferRelativeResize="0"/>
            <p:nvPr/>
          </p:nvPicPr>
          <p:blipFill rotWithShape="1">
            <a:blip r:embed="rId9">
              <a:alphaModFix/>
            </a:blip>
            <a:srcRect/>
            <a:stretch/>
          </p:blipFill>
          <p:spPr>
            <a:xfrm>
              <a:off x="4202482" y="3837207"/>
              <a:ext cx="1511299" cy="1511299"/>
            </a:xfrm>
            <a:prstGeom prst="rect">
              <a:avLst/>
            </a:prstGeom>
            <a:noFill/>
            <a:ln>
              <a:noFill/>
            </a:ln>
          </p:spPr>
        </p:pic>
      </p:grpSp>
      <p:sp>
        <p:nvSpPr>
          <p:cNvPr id="669" name="Google Shape;669;p7"/>
          <p:cNvSpPr txBox="1"/>
          <p:nvPr/>
        </p:nvSpPr>
        <p:spPr>
          <a:xfrm>
            <a:off x="736846" y="2387840"/>
            <a:ext cx="585926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We adhere to the industry’s most strict regulations </a:t>
            </a:r>
            <a:br>
              <a:rPr lang="en-US" sz="1800" b="0" i="0" u="none" strike="noStrike" cap="none">
                <a:solidFill>
                  <a:schemeClr val="dk1"/>
                </a:solidFill>
                <a:latin typeface="Roboto"/>
                <a:ea typeface="Roboto"/>
                <a:cs typeface="Roboto"/>
                <a:sym typeface="Roboto"/>
              </a:rPr>
            </a:br>
            <a:r>
              <a:rPr lang="en-US" sz="1800" b="0" i="0" u="none" strike="noStrike" cap="none">
                <a:solidFill>
                  <a:schemeClr val="dk1"/>
                </a:solidFill>
                <a:latin typeface="Roboto"/>
                <a:ea typeface="Roboto"/>
                <a:cs typeface="Roboto"/>
                <a:sym typeface="Roboto"/>
              </a:rPr>
              <a:t>to provide you with </a:t>
            </a:r>
            <a:r>
              <a:rPr lang="en-US" sz="1800" b="1" i="0" u="none" strike="noStrike" cap="none">
                <a:solidFill>
                  <a:schemeClr val="dk1"/>
                </a:solidFill>
                <a:latin typeface="Roboto"/>
                <a:ea typeface="Roboto"/>
                <a:cs typeface="Roboto"/>
                <a:sym typeface="Roboto"/>
              </a:rPr>
              <a:t>quality solutions you can trust</a:t>
            </a:r>
            <a:r>
              <a:rPr lang="en-US" sz="1800" b="0" i="0" u="none" strike="noStrike" cap="none">
                <a:solidFill>
                  <a:schemeClr val="dk1"/>
                </a:solidFill>
                <a:latin typeface="Roboto"/>
                <a:ea typeface="Roboto"/>
                <a:cs typeface="Roboto"/>
                <a:sym typeface="Roboto"/>
              </a:rPr>
              <a:t>. </a:t>
            </a:r>
            <a:endParaRPr sz="1400" b="0" i="0" u="none" strike="noStrike" cap="none">
              <a:solidFill>
                <a:srgbClr val="000000"/>
              </a:solidFill>
              <a:latin typeface="Roboto"/>
              <a:ea typeface="Roboto"/>
              <a:cs typeface="Roboto"/>
              <a:sym typeface="Roboto"/>
            </a:endParaRPr>
          </a:p>
        </p:txBody>
      </p:sp>
      <p:sp>
        <p:nvSpPr>
          <p:cNvPr id="670" name="Google Shape;670;p7"/>
          <p:cNvSpPr txBox="1"/>
          <p:nvPr/>
        </p:nvSpPr>
        <p:spPr>
          <a:xfrm>
            <a:off x="921060" y="3121809"/>
            <a:ext cx="4831669" cy="17542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Design analysis &amp; performance testing</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Engine test cells rated to 900 horsepower</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Pressure tests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Flow testing</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Leak tests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boto"/>
                <a:ea typeface="Roboto"/>
                <a:cs typeface="Roboto"/>
                <a:sym typeface="Roboto"/>
              </a:rPr>
              <a:t>Quality inspections</a:t>
            </a: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
          <p:cNvSpPr txBox="1"/>
          <p:nvPr/>
        </p:nvSpPr>
        <p:spPr>
          <a:xfrm>
            <a:off x="9125356" y="4422116"/>
            <a:ext cx="2317992" cy="26161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62626"/>
                </a:solidFill>
                <a:latin typeface="Roboto Black"/>
                <a:ea typeface="Roboto Black"/>
                <a:cs typeface="Roboto Black"/>
                <a:sym typeface="Roboto Black"/>
              </a:rPr>
              <a:t> UNIVERSAL HOSE &amp; BRAID</a:t>
            </a:r>
            <a:endParaRPr sz="1400" b="0" i="0" u="none" strike="noStrike" cap="none">
              <a:solidFill>
                <a:srgbClr val="000000"/>
              </a:solidFill>
              <a:latin typeface="Arial"/>
              <a:ea typeface="Arial"/>
              <a:cs typeface="Arial"/>
              <a:sym typeface="Arial"/>
            </a:endParaRPr>
          </a:p>
        </p:txBody>
      </p:sp>
      <p:sp>
        <p:nvSpPr>
          <p:cNvPr id="185" name="Google Shape;185;p3"/>
          <p:cNvSpPr txBox="1"/>
          <p:nvPr/>
        </p:nvSpPr>
        <p:spPr>
          <a:xfrm>
            <a:off x="3392927" y="4427169"/>
            <a:ext cx="2317991" cy="26161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62626"/>
                </a:solidFill>
                <a:latin typeface="Roboto Black"/>
                <a:ea typeface="Roboto Black"/>
                <a:cs typeface="Roboto Black"/>
                <a:sym typeface="Roboto Black"/>
              </a:rPr>
              <a:t>FLEXIAL CORPORATION</a:t>
            </a:r>
            <a:endParaRPr sz="1400" b="0" i="0" u="none" strike="noStrike" cap="none">
              <a:solidFill>
                <a:srgbClr val="000000"/>
              </a:solidFill>
              <a:latin typeface="Arial"/>
              <a:ea typeface="Arial"/>
              <a:cs typeface="Arial"/>
              <a:sym typeface="Arial"/>
            </a:endParaRPr>
          </a:p>
        </p:txBody>
      </p:sp>
      <p:cxnSp>
        <p:nvCxnSpPr>
          <p:cNvPr id="186" name="Google Shape;186;p3"/>
          <p:cNvCxnSpPr/>
          <p:nvPr/>
        </p:nvCxnSpPr>
        <p:spPr>
          <a:xfrm>
            <a:off x="5422788" y="3533751"/>
            <a:ext cx="70760" cy="0"/>
          </a:xfrm>
          <a:prstGeom prst="straightConnector1">
            <a:avLst/>
          </a:prstGeom>
          <a:noFill/>
          <a:ln w="9525" cap="flat" cmpd="sng">
            <a:solidFill>
              <a:srgbClr val="F2F2F2"/>
            </a:solidFill>
            <a:prstDash val="solid"/>
            <a:miter lim="800000"/>
            <a:headEnd type="none" w="sm" len="sm"/>
            <a:tailEnd type="none" w="sm" len="sm"/>
          </a:ln>
        </p:spPr>
      </p:cxnSp>
      <p:sp>
        <p:nvSpPr>
          <p:cNvPr id="187" name="Google Shape;187;p3"/>
          <p:cNvSpPr txBox="1"/>
          <p:nvPr/>
        </p:nvSpPr>
        <p:spPr>
          <a:xfrm>
            <a:off x="444896" y="4391731"/>
            <a:ext cx="2621750" cy="26161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62626"/>
                </a:solidFill>
                <a:latin typeface="Roboto Black"/>
                <a:ea typeface="Roboto Black"/>
                <a:cs typeface="Roboto Black"/>
                <a:sym typeface="Roboto Black"/>
              </a:rPr>
              <a:t>HYSPAN PRECISION PRODUCTS, INC.</a:t>
            </a:r>
            <a:endParaRPr sz="1400" b="0" i="0" u="none" strike="noStrike" cap="none">
              <a:solidFill>
                <a:srgbClr val="000000"/>
              </a:solidFill>
              <a:latin typeface="Arial"/>
              <a:ea typeface="Arial"/>
              <a:cs typeface="Arial"/>
              <a:sym typeface="Arial"/>
            </a:endParaRPr>
          </a:p>
        </p:txBody>
      </p:sp>
      <p:cxnSp>
        <p:nvCxnSpPr>
          <p:cNvPr id="188" name="Google Shape;188;p3"/>
          <p:cNvCxnSpPr/>
          <p:nvPr/>
        </p:nvCxnSpPr>
        <p:spPr>
          <a:xfrm rot="10800000">
            <a:off x="7319761" y="3206546"/>
            <a:ext cx="0" cy="659179"/>
          </a:xfrm>
          <a:prstGeom prst="straightConnector1">
            <a:avLst/>
          </a:prstGeom>
          <a:noFill/>
          <a:ln w="9525" cap="flat" cmpd="sng">
            <a:solidFill>
              <a:srgbClr val="D8D8D8"/>
            </a:solidFill>
            <a:prstDash val="solid"/>
            <a:miter lim="800000"/>
            <a:headEnd type="none" w="sm" len="sm"/>
            <a:tailEnd type="none" w="sm" len="sm"/>
          </a:ln>
        </p:spPr>
      </p:cxnSp>
      <p:cxnSp>
        <p:nvCxnSpPr>
          <p:cNvPr id="189" name="Google Shape;189;p3"/>
          <p:cNvCxnSpPr/>
          <p:nvPr/>
        </p:nvCxnSpPr>
        <p:spPr>
          <a:xfrm flipH="1">
            <a:off x="1801817" y="3211313"/>
            <a:ext cx="1" cy="654412"/>
          </a:xfrm>
          <a:prstGeom prst="straightConnector1">
            <a:avLst/>
          </a:prstGeom>
          <a:noFill/>
          <a:ln w="9525" cap="flat" cmpd="sng">
            <a:solidFill>
              <a:srgbClr val="D8D8D8"/>
            </a:solidFill>
            <a:prstDash val="solid"/>
            <a:miter lim="800000"/>
            <a:headEnd type="none" w="sm" len="sm"/>
            <a:tailEnd type="none" w="sm" len="sm"/>
          </a:ln>
        </p:spPr>
      </p:cxnSp>
      <p:cxnSp>
        <p:nvCxnSpPr>
          <p:cNvPr id="190" name="Google Shape;190;p3"/>
          <p:cNvCxnSpPr/>
          <p:nvPr/>
        </p:nvCxnSpPr>
        <p:spPr>
          <a:xfrm rot="10800000">
            <a:off x="1801818" y="3211313"/>
            <a:ext cx="8446631" cy="0"/>
          </a:xfrm>
          <a:prstGeom prst="straightConnector1">
            <a:avLst/>
          </a:prstGeom>
          <a:noFill/>
          <a:ln w="9525" cap="flat" cmpd="sng">
            <a:solidFill>
              <a:srgbClr val="D8D8D8"/>
            </a:solidFill>
            <a:prstDash val="solid"/>
            <a:miter lim="800000"/>
            <a:headEnd type="none" w="sm" len="sm"/>
            <a:tailEnd type="none" w="sm" len="sm"/>
          </a:ln>
        </p:spPr>
      </p:cxnSp>
      <p:cxnSp>
        <p:nvCxnSpPr>
          <p:cNvPr id="191" name="Google Shape;191;p3"/>
          <p:cNvCxnSpPr/>
          <p:nvPr/>
        </p:nvCxnSpPr>
        <p:spPr>
          <a:xfrm>
            <a:off x="10248448" y="3211313"/>
            <a:ext cx="0" cy="654412"/>
          </a:xfrm>
          <a:prstGeom prst="straightConnector1">
            <a:avLst/>
          </a:prstGeom>
          <a:noFill/>
          <a:ln w="9525" cap="flat" cmpd="sng">
            <a:solidFill>
              <a:srgbClr val="D8D8D8"/>
            </a:solidFill>
            <a:prstDash val="solid"/>
            <a:miter lim="800000"/>
            <a:headEnd type="none" w="sm" len="sm"/>
            <a:tailEnd type="none" w="sm" len="sm"/>
          </a:ln>
        </p:spPr>
      </p:cxnSp>
      <p:cxnSp>
        <p:nvCxnSpPr>
          <p:cNvPr id="192" name="Google Shape;192;p3"/>
          <p:cNvCxnSpPr/>
          <p:nvPr/>
        </p:nvCxnSpPr>
        <p:spPr>
          <a:xfrm>
            <a:off x="4524919" y="3211313"/>
            <a:ext cx="0" cy="654412"/>
          </a:xfrm>
          <a:prstGeom prst="straightConnector1">
            <a:avLst/>
          </a:prstGeom>
          <a:noFill/>
          <a:ln w="9525" cap="flat" cmpd="sng">
            <a:solidFill>
              <a:srgbClr val="D8D8D8"/>
            </a:solidFill>
            <a:prstDash val="solid"/>
            <a:miter lim="800000"/>
            <a:headEnd type="none" w="sm" len="sm"/>
            <a:tailEnd type="none" w="sm" len="sm"/>
          </a:ln>
        </p:spPr>
      </p:cxnSp>
      <p:grpSp>
        <p:nvGrpSpPr>
          <p:cNvPr id="193" name="Google Shape;193;p3"/>
          <p:cNvGrpSpPr/>
          <p:nvPr/>
        </p:nvGrpSpPr>
        <p:grpSpPr>
          <a:xfrm>
            <a:off x="5996718" y="4422116"/>
            <a:ext cx="2556383" cy="1111782"/>
            <a:chOff x="8536650" y="4903678"/>
            <a:chExt cx="2556383" cy="1111782"/>
          </a:xfrm>
        </p:grpSpPr>
        <p:sp>
          <p:nvSpPr>
            <p:cNvPr id="194" name="Google Shape;194;p3"/>
            <p:cNvSpPr txBox="1"/>
            <p:nvPr/>
          </p:nvSpPr>
          <p:spPr>
            <a:xfrm>
              <a:off x="8577131" y="4903678"/>
              <a:ext cx="2475423" cy="26161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62626"/>
                  </a:solidFill>
                  <a:latin typeface="Roboto Black"/>
                  <a:ea typeface="Roboto Black"/>
                  <a:cs typeface="Roboto Black"/>
                  <a:sym typeface="Roboto Black"/>
                </a:rPr>
                <a:t> FLEXIBLE METAL, S.R.O., Prague</a:t>
              </a:r>
              <a:endParaRPr sz="1400" b="0" i="0" u="none" strike="noStrike" cap="none">
                <a:solidFill>
                  <a:srgbClr val="000000"/>
                </a:solidFill>
                <a:latin typeface="Arial"/>
                <a:ea typeface="Arial"/>
                <a:cs typeface="Arial"/>
                <a:sym typeface="Arial"/>
              </a:endParaRPr>
            </a:p>
          </p:txBody>
        </p:sp>
        <p:sp>
          <p:nvSpPr>
            <p:cNvPr id="195" name="Google Shape;195;p3"/>
            <p:cNvSpPr txBox="1"/>
            <p:nvPr/>
          </p:nvSpPr>
          <p:spPr>
            <a:xfrm>
              <a:off x="8577133" y="5328784"/>
              <a:ext cx="2475423" cy="26161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62626"/>
                  </a:solidFill>
                  <a:latin typeface="Roboto Black"/>
                  <a:ea typeface="Roboto Black"/>
                  <a:cs typeface="Roboto Black"/>
                  <a:sym typeface="Roboto Black"/>
                </a:rPr>
                <a:t>FLEXIBLE METAL, INC. Tucker, GA</a:t>
              </a:r>
              <a:endParaRPr sz="1400" b="0" i="0" u="none" strike="noStrike" cap="none">
                <a:solidFill>
                  <a:srgbClr val="000000"/>
                </a:solidFill>
                <a:latin typeface="Arial"/>
                <a:ea typeface="Arial"/>
                <a:cs typeface="Arial"/>
                <a:sym typeface="Arial"/>
              </a:endParaRPr>
            </a:p>
          </p:txBody>
        </p:sp>
        <p:sp>
          <p:nvSpPr>
            <p:cNvPr id="196" name="Google Shape;196;p3"/>
            <p:cNvSpPr txBox="1"/>
            <p:nvPr/>
          </p:nvSpPr>
          <p:spPr>
            <a:xfrm>
              <a:off x="8536650" y="5753890"/>
              <a:ext cx="2556383" cy="26157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62626"/>
                  </a:solidFill>
                  <a:latin typeface="Roboto Black"/>
                  <a:ea typeface="Roboto Black"/>
                  <a:cs typeface="Roboto Black"/>
                  <a:sym typeface="Roboto Black"/>
                </a:rPr>
                <a:t>FLEXIBLE METAL, INC. Hamburg, MI</a:t>
              </a:r>
              <a:endParaRPr sz="1400" b="0" i="0" u="none" strike="noStrike" cap="none">
                <a:solidFill>
                  <a:srgbClr val="000000"/>
                </a:solidFill>
                <a:latin typeface="Arial"/>
                <a:ea typeface="Arial"/>
                <a:cs typeface="Arial"/>
                <a:sym typeface="Arial"/>
              </a:endParaRPr>
            </a:p>
          </p:txBody>
        </p:sp>
      </p:grpSp>
      <p:pic>
        <p:nvPicPr>
          <p:cNvPr id="197" name="Google Shape;197;p3">
            <a:hlinkClick r:id="rId3" action="ppaction://hlinksldjump"/>
          </p:cNvPr>
          <p:cNvPicPr preferRelativeResize="0"/>
          <p:nvPr/>
        </p:nvPicPr>
        <p:blipFill rotWithShape="1">
          <a:blip r:embed="rId4">
            <a:alphaModFix/>
          </a:blip>
          <a:srcRect l="6568" t="16056" r="5789" b="27258"/>
          <a:stretch/>
        </p:blipFill>
        <p:spPr>
          <a:xfrm>
            <a:off x="9627497" y="3976566"/>
            <a:ext cx="1241902" cy="390114"/>
          </a:xfrm>
          <a:prstGeom prst="rect">
            <a:avLst/>
          </a:prstGeom>
          <a:noFill/>
          <a:ln>
            <a:noFill/>
          </a:ln>
        </p:spPr>
      </p:pic>
      <p:sp>
        <p:nvSpPr>
          <p:cNvPr id="198" name="Google Shape;198;p3"/>
          <p:cNvSpPr txBox="1"/>
          <p:nvPr/>
        </p:nvSpPr>
        <p:spPr>
          <a:xfrm>
            <a:off x="4390573" y="2547074"/>
            <a:ext cx="2937109" cy="369291"/>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Black"/>
                <a:ea typeface="Roboto Black"/>
                <a:cs typeface="Roboto Black"/>
                <a:sym typeface="Roboto Black"/>
              </a:rPr>
              <a:t>Hyspan Corporate Group</a:t>
            </a:r>
            <a:endParaRPr sz="1400" b="0" i="0" u="none" strike="noStrike" cap="none">
              <a:solidFill>
                <a:srgbClr val="000000"/>
              </a:solidFill>
              <a:latin typeface="Roboto Black"/>
              <a:ea typeface="Roboto Black"/>
              <a:cs typeface="Roboto Black"/>
              <a:sym typeface="Roboto Black"/>
            </a:endParaRPr>
          </a:p>
        </p:txBody>
      </p:sp>
      <p:pic>
        <p:nvPicPr>
          <p:cNvPr id="199" name="Google Shape;199;p3">
            <a:hlinkClick r:id="rId5" action="ppaction://hlinksldjump"/>
          </p:cNvPr>
          <p:cNvPicPr preferRelativeResize="0"/>
          <p:nvPr/>
        </p:nvPicPr>
        <p:blipFill rotWithShape="1">
          <a:blip r:embed="rId6">
            <a:alphaModFix/>
          </a:blip>
          <a:srcRect/>
          <a:stretch/>
        </p:blipFill>
        <p:spPr>
          <a:xfrm>
            <a:off x="3837432" y="3881430"/>
            <a:ext cx="1428980" cy="510301"/>
          </a:xfrm>
          <a:prstGeom prst="rect">
            <a:avLst/>
          </a:prstGeom>
          <a:noFill/>
          <a:ln>
            <a:noFill/>
          </a:ln>
        </p:spPr>
      </p:pic>
      <p:cxnSp>
        <p:nvCxnSpPr>
          <p:cNvPr id="200" name="Google Shape;200;p3"/>
          <p:cNvCxnSpPr/>
          <p:nvPr/>
        </p:nvCxnSpPr>
        <p:spPr>
          <a:xfrm>
            <a:off x="5874057" y="2922697"/>
            <a:ext cx="0" cy="283849"/>
          </a:xfrm>
          <a:prstGeom prst="straightConnector1">
            <a:avLst/>
          </a:prstGeom>
          <a:noFill/>
          <a:ln w="9525" cap="flat" cmpd="sng">
            <a:solidFill>
              <a:srgbClr val="D8D8D8"/>
            </a:solidFill>
            <a:prstDash val="solid"/>
            <a:miter lim="800000"/>
            <a:headEnd type="none" w="sm" len="sm"/>
            <a:tailEnd type="none" w="sm" len="sm"/>
          </a:ln>
        </p:spPr>
      </p:cxnSp>
      <p:pic>
        <p:nvPicPr>
          <p:cNvPr id="201" name="Google Shape;201;p3"/>
          <p:cNvPicPr preferRelativeResize="0"/>
          <p:nvPr/>
        </p:nvPicPr>
        <p:blipFill rotWithShape="1">
          <a:blip r:embed="rId7">
            <a:alphaModFix/>
          </a:blip>
          <a:srcRect/>
          <a:stretch/>
        </p:blipFill>
        <p:spPr>
          <a:xfrm>
            <a:off x="4672976" y="1560342"/>
            <a:ext cx="2368451" cy="841706"/>
          </a:xfrm>
          <a:prstGeom prst="rect">
            <a:avLst/>
          </a:prstGeom>
          <a:noFill/>
          <a:ln>
            <a:noFill/>
          </a:ln>
        </p:spPr>
      </p:pic>
      <p:pic>
        <p:nvPicPr>
          <p:cNvPr id="202" name="Google Shape;202;p3">
            <a:hlinkClick r:id="rId8" action="ppaction://hlinksldjump"/>
          </p:cNvPr>
          <p:cNvPicPr preferRelativeResize="0"/>
          <p:nvPr/>
        </p:nvPicPr>
        <p:blipFill rotWithShape="1">
          <a:blip r:embed="rId9">
            <a:alphaModFix/>
          </a:blip>
          <a:srcRect/>
          <a:stretch/>
        </p:blipFill>
        <p:spPr>
          <a:xfrm>
            <a:off x="1157041" y="3880515"/>
            <a:ext cx="1197460" cy="496426"/>
          </a:xfrm>
          <a:prstGeom prst="rect">
            <a:avLst/>
          </a:prstGeom>
          <a:noFill/>
          <a:ln>
            <a:noFill/>
          </a:ln>
        </p:spPr>
      </p:pic>
      <p:sp>
        <p:nvSpPr>
          <p:cNvPr id="203" name="Google Shape;203;p3"/>
          <p:cNvSpPr txBox="1"/>
          <p:nvPr/>
        </p:nvSpPr>
        <p:spPr>
          <a:xfrm>
            <a:off x="444896" y="4847222"/>
            <a:ext cx="2621750" cy="261610"/>
          </a:xfrm>
          <a:prstGeom prst="rect">
            <a:avLst/>
          </a:prstGeom>
          <a:noFill/>
          <a:ln w="9525" cap="flat" cmpd="sng">
            <a:solidFill>
              <a:srgbClr val="D8D8D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62626"/>
                </a:solidFill>
                <a:latin typeface="Roboto Black"/>
                <a:ea typeface="Roboto Black"/>
                <a:cs typeface="Roboto Black"/>
                <a:sym typeface="Roboto Black"/>
              </a:rPr>
              <a:t>HYSPAN de MEXICO</a:t>
            </a:r>
            <a:endParaRPr sz="1400" b="0" i="0" u="none" strike="noStrike" cap="none">
              <a:solidFill>
                <a:srgbClr val="000000"/>
              </a:solidFill>
              <a:latin typeface="Arial"/>
              <a:ea typeface="Arial"/>
              <a:cs typeface="Arial"/>
              <a:sym typeface="Arial"/>
            </a:endParaRPr>
          </a:p>
        </p:txBody>
      </p:sp>
      <p:pic>
        <p:nvPicPr>
          <p:cNvPr id="204" name="Google Shape;204;p3"/>
          <p:cNvPicPr preferRelativeResize="0"/>
          <p:nvPr/>
        </p:nvPicPr>
        <p:blipFill>
          <a:blip r:embed="rId10">
            <a:alphaModFix/>
          </a:blip>
          <a:stretch>
            <a:fillRect/>
          </a:stretch>
        </p:blipFill>
        <p:spPr>
          <a:xfrm>
            <a:off x="6605263" y="3959374"/>
            <a:ext cx="1428977" cy="369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102"/>
          <p:cNvPicPr preferRelativeResize="0"/>
          <p:nvPr/>
        </p:nvPicPr>
        <p:blipFill rotWithShape="1">
          <a:blip r:embed="rId3">
            <a:alphaModFix/>
          </a:blip>
          <a:srcRect r="2140" b="6181"/>
          <a:stretch/>
        </p:blipFill>
        <p:spPr>
          <a:xfrm>
            <a:off x="9555478" y="4849766"/>
            <a:ext cx="1659152" cy="1179555"/>
          </a:xfrm>
          <a:prstGeom prst="rect">
            <a:avLst/>
          </a:prstGeom>
          <a:noFill/>
          <a:ln>
            <a:noFill/>
          </a:ln>
          <a:effectLst>
            <a:outerShdw blurRad="50800" dist="38100" dir="2700000" algn="tl" rotWithShape="0">
              <a:srgbClr val="000000">
                <a:alpha val="40000"/>
              </a:srgbClr>
            </a:outerShdw>
          </a:effectLst>
        </p:spPr>
      </p:pic>
      <p:pic>
        <p:nvPicPr>
          <p:cNvPr id="676" name="Google Shape;676;p102"/>
          <p:cNvPicPr preferRelativeResize="0"/>
          <p:nvPr/>
        </p:nvPicPr>
        <p:blipFill rotWithShape="1">
          <a:blip r:embed="rId4">
            <a:alphaModFix/>
          </a:blip>
          <a:srcRect/>
          <a:stretch/>
        </p:blipFill>
        <p:spPr>
          <a:xfrm>
            <a:off x="5477704" y="4805701"/>
            <a:ext cx="1659152" cy="1230382"/>
          </a:xfrm>
          <a:prstGeom prst="rect">
            <a:avLst/>
          </a:prstGeom>
          <a:noFill/>
          <a:ln>
            <a:noFill/>
          </a:ln>
          <a:effectLst>
            <a:outerShdw blurRad="50800" dist="38100" dir="2700000" algn="tl" rotWithShape="0">
              <a:srgbClr val="000000">
                <a:alpha val="40000"/>
              </a:srgbClr>
            </a:outerShdw>
          </a:effectLst>
        </p:spPr>
      </p:pic>
      <p:pic>
        <p:nvPicPr>
          <p:cNvPr id="677" name="Google Shape;677;p102"/>
          <p:cNvPicPr preferRelativeResize="0"/>
          <p:nvPr/>
        </p:nvPicPr>
        <p:blipFill rotWithShape="1">
          <a:blip r:embed="rId5">
            <a:alphaModFix/>
          </a:blip>
          <a:srcRect/>
          <a:stretch/>
        </p:blipFill>
        <p:spPr>
          <a:xfrm>
            <a:off x="7441292" y="4893083"/>
            <a:ext cx="1809750" cy="1143000"/>
          </a:xfrm>
          <a:prstGeom prst="rect">
            <a:avLst/>
          </a:prstGeom>
          <a:noFill/>
          <a:ln>
            <a:noFill/>
          </a:ln>
          <a:effectLst>
            <a:outerShdw blurRad="50800" dist="38100" dir="2700000" algn="tl" rotWithShape="0">
              <a:srgbClr val="000000">
                <a:alpha val="40000"/>
              </a:srgbClr>
            </a:outerShdw>
          </a:effectLst>
        </p:spPr>
      </p:pic>
      <p:pic>
        <p:nvPicPr>
          <p:cNvPr id="678" name="Google Shape;678;p102"/>
          <p:cNvPicPr preferRelativeResize="0"/>
          <p:nvPr/>
        </p:nvPicPr>
        <p:blipFill rotWithShape="1">
          <a:blip r:embed="rId6">
            <a:alphaModFix/>
          </a:blip>
          <a:srcRect/>
          <a:stretch/>
        </p:blipFill>
        <p:spPr>
          <a:xfrm>
            <a:off x="3263096" y="4849766"/>
            <a:ext cx="1910172" cy="1186317"/>
          </a:xfrm>
          <a:prstGeom prst="rect">
            <a:avLst/>
          </a:prstGeom>
          <a:noFill/>
          <a:ln>
            <a:noFill/>
          </a:ln>
          <a:effectLst>
            <a:outerShdw blurRad="50800" dist="38100" dir="2700000" algn="tl" rotWithShape="0">
              <a:srgbClr val="000000">
                <a:alpha val="40000"/>
              </a:srgbClr>
            </a:outerShdw>
          </a:effectLst>
        </p:spPr>
      </p:pic>
      <p:pic>
        <p:nvPicPr>
          <p:cNvPr id="679" name="Google Shape;679;p102"/>
          <p:cNvPicPr preferRelativeResize="0"/>
          <p:nvPr/>
        </p:nvPicPr>
        <p:blipFill rotWithShape="1">
          <a:blip r:embed="rId7">
            <a:alphaModFix/>
          </a:blip>
          <a:srcRect/>
          <a:stretch/>
        </p:blipFill>
        <p:spPr>
          <a:xfrm>
            <a:off x="1105146" y="4856528"/>
            <a:ext cx="1853514" cy="1143000"/>
          </a:xfrm>
          <a:prstGeom prst="rect">
            <a:avLst/>
          </a:prstGeom>
          <a:noFill/>
          <a:ln>
            <a:noFill/>
          </a:ln>
          <a:effectLst>
            <a:outerShdw blurRad="50800" dist="38100" dir="2700000" algn="tl" rotWithShape="0">
              <a:srgbClr val="000000">
                <a:alpha val="40000"/>
              </a:srgbClr>
            </a:outerShdw>
          </a:effectLst>
        </p:spPr>
      </p:pic>
      <p:pic>
        <p:nvPicPr>
          <p:cNvPr id="680" name="Google Shape;680;p102"/>
          <p:cNvPicPr preferRelativeResize="0"/>
          <p:nvPr/>
        </p:nvPicPr>
        <p:blipFill rotWithShape="1">
          <a:blip r:embed="rId8">
            <a:alphaModFix/>
          </a:blip>
          <a:srcRect/>
          <a:stretch/>
        </p:blipFill>
        <p:spPr>
          <a:xfrm>
            <a:off x="3263096" y="821917"/>
            <a:ext cx="5665807" cy="27530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29"/>
          <p:cNvPicPr preferRelativeResize="0"/>
          <p:nvPr/>
        </p:nvPicPr>
        <p:blipFill rotWithShape="1">
          <a:blip r:embed="rId3">
            <a:alphaModFix/>
          </a:blip>
          <a:srcRect t="1790"/>
          <a:stretch/>
        </p:blipFill>
        <p:spPr>
          <a:xfrm>
            <a:off x="0" y="710214"/>
            <a:ext cx="12192000" cy="6147786"/>
          </a:xfrm>
          <a:prstGeom prst="rect">
            <a:avLst/>
          </a:prstGeom>
          <a:noFill/>
          <a:ln>
            <a:noFill/>
          </a:ln>
        </p:spPr>
      </p:pic>
      <p:sp>
        <p:nvSpPr>
          <p:cNvPr id="686" name="Google Shape;686;p29"/>
          <p:cNvSpPr txBox="1"/>
          <p:nvPr/>
        </p:nvSpPr>
        <p:spPr>
          <a:xfrm>
            <a:off x="4999099" y="3460962"/>
            <a:ext cx="249427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Instrumentation</a:t>
            </a:r>
            <a:endParaRPr sz="14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(Measure / Control) </a:t>
            </a:r>
            <a:endParaRPr sz="1400" b="0" i="0" u="none" strike="noStrike" cap="none">
              <a:solidFill>
                <a:srgbClr val="000000"/>
              </a:solidFill>
              <a:latin typeface="Roboto"/>
              <a:ea typeface="Roboto"/>
              <a:cs typeface="Roboto"/>
              <a:sym typeface="Roboto"/>
            </a:endParaRPr>
          </a:p>
        </p:txBody>
      </p:sp>
      <p:sp>
        <p:nvSpPr>
          <p:cNvPr id="687" name="Google Shape;687;p29"/>
          <p:cNvSpPr txBox="1"/>
          <p:nvPr/>
        </p:nvSpPr>
        <p:spPr>
          <a:xfrm>
            <a:off x="694687" y="3550008"/>
            <a:ext cx="8304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HVAC</a:t>
            </a:r>
            <a:endParaRPr sz="1400" b="0" i="0" u="none" strike="noStrike" cap="none">
              <a:solidFill>
                <a:srgbClr val="000000"/>
              </a:solidFill>
              <a:latin typeface="Roboto"/>
              <a:ea typeface="Roboto"/>
              <a:cs typeface="Roboto"/>
              <a:sym typeface="Roboto"/>
            </a:endParaRPr>
          </a:p>
        </p:txBody>
      </p:sp>
      <p:sp>
        <p:nvSpPr>
          <p:cNvPr id="688" name="Google Shape;688;p29"/>
          <p:cNvSpPr txBox="1"/>
          <p:nvPr/>
        </p:nvSpPr>
        <p:spPr>
          <a:xfrm>
            <a:off x="599552" y="971137"/>
            <a:ext cx="130085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Aerospace</a:t>
            </a:r>
            <a:endParaRPr sz="1400" b="0" i="0" u="none" strike="noStrike" cap="none">
              <a:solidFill>
                <a:srgbClr val="000000"/>
              </a:solidFill>
              <a:latin typeface="Roboto"/>
              <a:ea typeface="Roboto"/>
              <a:cs typeface="Roboto"/>
              <a:sym typeface="Roboto"/>
            </a:endParaRPr>
          </a:p>
        </p:txBody>
      </p:sp>
      <p:sp>
        <p:nvSpPr>
          <p:cNvPr id="689" name="Google Shape;689;p29"/>
          <p:cNvSpPr txBox="1"/>
          <p:nvPr/>
        </p:nvSpPr>
        <p:spPr>
          <a:xfrm>
            <a:off x="2405009" y="3552197"/>
            <a:ext cx="190809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Industrial Gases</a:t>
            </a:r>
            <a:endParaRPr sz="1400" b="0" i="0" u="none" strike="noStrike" cap="none">
              <a:solidFill>
                <a:srgbClr val="000000"/>
              </a:solidFill>
              <a:latin typeface="Roboto"/>
              <a:ea typeface="Roboto"/>
              <a:cs typeface="Roboto"/>
              <a:sym typeface="Roboto"/>
            </a:endParaRPr>
          </a:p>
        </p:txBody>
      </p:sp>
      <p:sp>
        <p:nvSpPr>
          <p:cNvPr id="690" name="Google Shape;690;p29"/>
          <p:cNvSpPr txBox="1"/>
          <p:nvPr/>
        </p:nvSpPr>
        <p:spPr>
          <a:xfrm>
            <a:off x="9927454" y="3544662"/>
            <a:ext cx="216810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Sea / Underground</a:t>
            </a:r>
            <a:endParaRPr sz="14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Cable Protection </a:t>
            </a:r>
            <a:endParaRPr sz="1400" b="0" i="0" u="none" strike="noStrike" cap="none">
              <a:solidFill>
                <a:srgbClr val="000000"/>
              </a:solidFill>
              <a:latin typeface="Roboto"/>
              <a:ea typeface="Roboto"/>
              <a:cs typeface="Roboto"/>
              <a:sym typeface="Roboto"/>
            </a:endParaRPr>
          </a:p>
        </p:txBody>
      </p:sp>
      <p:sp>
        <p:nvSpPr>
          <p:cNvPr id="691" name="Google Shape;691;p29"/>
          <p:cNvSpPr txBox="1"/>
          <p:nvPr/>
        </p:nvSpPr>
        <p:spPr>
          <a:xfrm>
            <a:off x="2286755" y="990978"/>
            <a:ext cx="235484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  Agriculture </a:t>
            </a:r>
            <a:endParaRPr sz="1400" b="0" i="0" u="none" strike="noStrike" cap="none">
              <a:solidFill>
                <a:srgbClr val="000000"/>
              </a:solidFill>
              <a:latin typeface="Roboto"/>
              <a:ea typeface="Roboto"/>
              <a:cs typeface="Roboto"/>
              <a:sym typeface="Roboto"/>
            </a:endParaRPr>
          </a:p>
        </p:txBody>
      </p:sp>
      <p:sp>
        <p:nvSpPr>
          <p:cNvPr id="692" name="Google Shape;692;p29"/>
          <p:cNvSpPr txBox="1"/>
          <p:nvPr/>
        </p:nvSpPr>
        <p:spPr>
          <a:xfrm>
            <a:off x="7784698" y="965689"/>
            <a:ext cx="156246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Distribution / Fabricators</a:t>
            </a:r>
            <a:endParaRPr sz="1400" b="0" i="0" u="none" strike="noStrike" cap="none">
              <a:solidFill>
                <a:srgbClr val="000000"/>
              </a:solidFill>
              <a:latin typeface="Roboto"/>
              <a:ea typeface="Roboto"/>
              <a:cs typeface="Roboto"/>
              <a:sym typeface="Roboto"/>
            </a:endParaRPr>
          </a:p>
        </p:txBody>
      </p:sp>
      <p:sp>
        <p:nvSpPr>
          <p:cNvPr id="693" name="Google Shape;693;p29"/>
          <p:cNvSpPr txBox="1"/>
          <p:nvPr/>
        </p:nvSpPr>
        <p:spPr>
          <a:xfrm>
            <a:off x="4929184" y="993130"/>
            <a:ext cx="250888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Automotive </a:t>
            </a:r>
            <a:endParaRPr sz="1400" b="0" i="0" u="none" strike="noStrike" cap="none">
              <a:solidFill>
                <a:srgbClr val="000000"/>
              </a:solidFill>
              <a:latin typeface="Roboto"/>
              <a:ea typeface="Roboto"/>
              <a:cs typeface="Roboto"/>
              <a:sym typeface="Roboto"/>
            </a:endParaRPr>
          </a:p>
        </p:txBody>
      </p:sp>
      <p:sp>
        <p:nvSpPr>
          <p:cNvPr id="694" name="Google Shape;694;p29"/>
          <p:cNvSpPr txBox="1"/>
          <p:nvPr/>
        </p:nvSpPr>
        <p:spPr>
          <a:xfrm>
            <a:off x="10007156" y="971724"/>
            <a:ext cx="190273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Energy </a:t>
            </a:r>
            <a:endParaRPr sz="14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Oil &amp; Gas</a:t>
            </a:r>
            <a:endParaRPr sz="1400" b="0" i="0" u="none" strike="noStrike" cap="none">
              <a:solidFill>
                <a:srgbClr val="000000"/>
              </a:solidFill>
              <a:latin typeface="Roboto"/>
              <a:ea typeface="Roboto"/>
              <a:cs typeface="Roboto"/>
              <a:sym typeface="Roboto"/>
            </a:endParaRPr>
          </a:p>
        </p:txBody>
      </p:sp>
      <p:sp>
        <p:nvSpPr>
          <p:cNvPr id="695" name="Google Shape;695;p29"/>
          <p:cNvSpPr txBox="1"/>
          <p:nvPr/>
        </p:nvSpPr>
        <p:spPr>
          <a:xfrm>
            <a:off x="7630109" y="3504486"/>
            <a:ext cx="173527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Power </a:t>
            </a:r>
            <a:br>
              <a:rPr lang="en-US" sz="1800" b="0" i="0" u="none" strike="noStrike" cap="none">
                <a:solidFill>
                  <a:schemeClr val="dk1"/>
                </a:solidFill>
                <a:latin typeface="Roboto"/>
                <a:ea typeface="Roboto"/>
                <a:cs typeface="Roboto"/>
                <a:sym typeface="Roboto"/>
              </a:rPr>
            </a:br>
            <a:r>
              <a:rPr lang="en-US" sz="1800" b="0" i="0" u="none" strike="noStrike" cap="none">
                <a:solidFill>
                  <a:schemeClr val="dk1"/>
                </a:solidFill>
                <a:latin typeface="Roboto"/>
                <a:ea typeface="Roboto"/>
                <a:cs typeface="Roboto"/>
                <a:sym typeface="Roboto"/>
              </a:rPr>
              <a:t>Generation</a:t>
            </a:r>
            <a:endParaRPr sz="1400" b="0" i="0" u="none" strike="noStrike" cap="none">
              <a:solidFill>
                <a:srgbClr val="000000"/>
              </a:solidFill>
              <a:latin typeface="Roboto"/>
              <a:ea typeface="Roboto"/>
              <a:cs typeface="Roboto"/>
              <a:sym typeface="Roboto"/>
            </a:endParaRPr>
          </a:p>
        </p:txBody>
      </p:sp>
      <p:pic>
        <p:nvPicPr>
          <p:cNvPr id="696" name="Google Shape;696;p29"/>
          <p:cNvPicPr preferRelativeResize="0"/>
          <p:nvPr/>
        </p:nvPicPr>
        <p:blipFill rotWithShape="1">
          <a:blip r:embed="rId4">
            <a:alphaModFix/>
          </a:blip>
          <a:srcRect/>
          <a:stretch/>
        </p:blipFill>
        <p:spPr>
          <a:xfrm>
            <a:off x="4917843" y="1601351"/>
            <a:ext cx="2505612" cy="1505272"/>
          </a:xfrm>
          <a:prstGeom prst="rect">
            <a:avLst/>
          </a:prstGeom>
          <a:noFill/>
          <a:ln>
            <a:noFill/>
          </a:ln>
        </p:spPr>
      </p:pic>
      <p:pic>
        <p:nvPicPr>
          <p:cNvPr id="697" name="Google Shape;697;p29"/>
          <p:cNvPicPr preferRelativeResize="0"/>
          <p:nvPr/>
        </p:nvPicPr>
        <p:blipFill rotWithShape="1">
          <a:blip r:embed="rId5">
            <a:alphaModFix/>
          </a:blip>
          <a:srcRect/>
          <a:stretch/>
        </p:blipFill>
        <p:spPr>
          <a:xfrm>
            <a:off x="2261855" y="1618055"/>
            <a:ext cx="2354849" cy="1505272"/>
          </a:xfrm>
          <a:prstGeom prst="rect">
            <a:avLst/>
          </a:prstGeom>
          <a:noFill/>
          <a:ln>
            <a:noFill/>
          </a:ln>
        </p:spPr>
      </p:pic>
      <p:pic>
        <p:nvPicPr>
          <p:cNvPr id="698" name="Google Shape;698;p29"/>
          <p:cNvPicPr preferRelativeResize="0"/>
          <p:nvPr/>
        </p:nvPicPr>
        <p:blipFill rotWithShape="1">
          <a:blip r:embed="rId6">
            <a:alphaModFix/>
          </a:blip>
          <a:srcRect/>
          <a:stretch/>
        </p:blipFill>
        <p:spPr>
          <a:xfrm>
            <a:off x="10347421" y="1627607"/>
            <a:ext cx="1562465" cy="1801393"/>
          </a:xfrm>
          <a:prstGeom prst="rect">
            <a:avLst/>
          </a:prstGeom>
          <a:noFill/>
          <a:ln>
            <a:noFill/>
          </a:ln>
        </p:spPr>
      </p:pic>
      <p:pic>
        <p:nvPicPr>
          <p:cNvPr id="699" name="Google Shape;699;p29"/>
          <p:cNvPicPr preferRelativeResize="0"/>
          <p:nvPr/>
        </p:nvPicPr>
        <p:blipFill rotWithShape="1">
          <a:blip r:embed="rId7">
            <a:alphaModFix/>
          </a:blip>
          <a:srcRect/>
          <a:stretch/>
        </p:blipFill>
        <p:spPr>
          <a:xfrm>
            <a:off x="10007156" y="1627607"/>
            <a:ext cx="1239986" cy="924908"/>
          </a:xfrm>
          <a:prstGeom prst="rect">
            <a:avLst/>
          </a:prstGeom>
          <a:noFill/>
          <a:ln>
            <a:noFill/>
          </a:ln>
        </p:spPr>
      </p:pic>
      <p:pic>
        <p:nvPicPr>
          <p:cNvPr id="700" name="Google Shape;700;p29"/>
          <p:cNvPicPr preferRelativeResize="0"/>
          <p:nvPr/>
        </p:nvPicPr>
        <p:blipFill rotWithShape="1">
          <a:blip r:embed="rId8">
            <a:alphaModFix/>
          </a:blip>
          <a:srcRect/>
          <a:stretch/>
        </p:blipFill>
        <p:spPr>
          <a:xfrm>
            <a:off x="7847823" y="1627607"/>
            <a:ext cx="1552977" cy="1679855"/>
          </a:xfrm>
          <a:prstGeom prst="rect">
            <a:avLst/>
          </a:prstGeom>
          <a:noFill/>
          <a:ln>
            <a:noFill/>
          </a:ln>
        </p:spPr>
      </p:pic>
      <p:pic>
        <p:nvPicPr>
          <p:cNvPr id="701" name="Google Shape;701;p29"/>
          <p:cNvPicPr preferRelativeResize="0"/>
          <p:nvPr/>
        </p:nvPicPr>
        <p:blipFill rotWithShape="1">
          <a:blip r:embed="rId9">
            <a:alphaModFix/>
          </a:blip>
          <a:srcRect/>
          <a:stretch/>
        </p:blipFill>
        <p:spPr>
          <a:xfrm>
            <a:off x="149300" y="4075331"/>
            <a:ext cx="1764145" cy="1764145"/>
          </a:xfrm>
          <a:prstGeom prst="rect">
            <a:avLst/>
          </a:prstGeom>
          <a:noFill/>
          <a:ln>
            <a:noFill/>
          </a:ln>
        </p:spPr>
      </p:pic>
      <p:pic>
        <p:nvPicPr>
          <p:cNvPr id="702" name="Google Shape;702;p29"/>
          <p:cNvPicPr preferRelativeResize="0"/>
          <p:nvPr/>
        </p:nvPicPr>
        <p:blipFill rotWithShape="1">
          <a:blip r:embed="rId10">
            <a:alphaModFix/>
          </a:blip>
          <a:srcRect/>
          <a:stretch/>
        </p:blipFill>
        <p:spPr>
          <a:xfrm>
            <a:off x="2343125" y="4075331"/>
            <a:ext cx="2031861" cy="1814162"/>
          </a:xfrm>
          <a:prstGeom prst="rect">
            <a:avLst/>
          </a:prstGeom>
          <a:noFill/>
          <a:ln>
            <a:noFill/>
          </a:ln>
        </p:spPr>
      </p:pic>
      <p:pic>
        <p:nvPicPr>
          <p:cNvPr id="703" name="Google Shape;703;p29"/>
          <p:cNvPicPr preferRelativeResize="0"/>
          <p:nvPr/>
        </p:nvPicPr>
        <p:blipFill rotWithShape="1">
          <a:blip r:embed="rId11">
            <a:alphaModFix/>
          </a:blip>
          <a:srcRect/>
          <a:stretch/>
        </p:blipFill>
        <p:spPr>
          <a:xfrm>
            <a:off x="149300" y="1601351"/>
            <a:ext cx="1917690" cy="1521976"/>
          </a:xfrm>
          <a:prstGeom prst="rect">
            <a:avLst/>
          </a:prstGeom>
          <a:noFill/>
          <a:ln>
            <a:noFill/>
          </a:ln>
        </p:spPr>
      </p:pic>
      <p:pic>
        <p:nvPicPr>
          <p:cNvPr id="704" name="Google Shape;704;p29"/>
          <p:cNvPicPr preferRelativeResize="0"/>
          <p:nvPr/>
        </p:nvPicPr>
        <p:blipFill rotWithShape="1">
          <a:blip r:embed="rId12">
            <a:alphaModFix/>
          </a:blip>
          <a:srcRect/>
          <a:stretch/>
        </p:blipFill>
        <p:spPr>
          <a:xfrm>
            <a:off x="1249978" y="4919604"/>
            <a:ext cx="812767" cy="1039934"/>
          </a:xfrm>
          <a:prstGeom prst="rect">
            <a:avLst/>
          </a:prstGeom>
          <a:noFill/>
          <a:ln>
            <a:noFill/>
          </a:ln>
        </p:spPr>
      </p:pic>
      <p:pic>
        <p:nvPicPr>
          <p:cNvPr id="705" name="Google Shape;705;p29"/>
          <p:cNvPicPr preferRelativeResize="0"/>
          <p:nvPr/>
        </p:nvPicPr>
        <p:blipFill rotWithShape="1">
          <a:blip r:embed="rId13">
            <a:alphaModFix/>
          </a:blip>
          <a:srcRect/>
          <a:stretch/>
        </p:blipFill>
        <p:spPr>
          <a:xfrm>
            <a:off x="10007156" y="4150776"/>
            <a:ext cx="2088405" cy="1653632"/>
          </a:xfrm>
          <a:prstGeom prst="rect">
            <a:avLst/>
          </a:prstGeom>
          <a:noFill/>
          <a:ln>
            <a:noFill/>
          </a:ln>
        </p:spPr>
      </p:pic>
      <p:pic>
        <p:nvPicPr>
          <p:cNvPr id="706" name="Google Shape;706;p29"/>
          <p:cNvPicPr preferRelativeResize="0"/>
          <p:nvPr/>
        </p:nvPicPr>
        <p:blipFill rotWithShape="1">
          <a:blip r:embed="rId14">
            <a:alphaModFix/>
          </a:blip>
          <a:srcRect/>
          <a:stretch/>
        </p:blipFill>
        <p:spPr>
          <a:xfrm>
            <a:off x="9967800" y="5358430"/>
            <a:ext cx="1450654" cy="481046"/>
          </a:xfrm>
          <a:prstGeom prst="rect">
            <a:avLst/>
          </a:prstGeom>
          <a:noFill/>
          <a:ln>
            <a:noFill/>
          </a:ln>
        </p:spPr>
      </p:pic>
      <p:pic>
        <p:nvPicPr>
          <p:cNvPr id="707" name="Google Shape;707;p29"/>
          <p:cNvPicPr preferRelativeResize="0"/>
          <p:nvPr/>
        </p:nvPicPr>
        <p:blipFill rotWithShape="1">
          <a:blip r:embed="rId15">
            <a:alphaModFix/>
          </a:blip>
          <a:srcRect/>
          <a:stretch/>
        </p:blipFill>
        <p:spPr>
          <a:xfrm>
            <a:off x="5237172" y="4138131"/>
            <a:ext cx="2088405" cy="1764849"/>
          </a:xfrm>
          <a:prstGeom prst="rect">
            <a:avLst/>
          </a:prstGeom>
          <a:noFill/>
          <a:ln>
            <a:noFill/>
          </a:ln>
        </p:spPr>
      </p:pic>
      <p:pic>
        <p:nvPicPr>
          <p:cNvPr id="708" name="Google Shape;708;p29"/>
          <p:cNvPicPr preferRelativeResize="0"/>
          <p:nvPr/>
        </p:nvPicPr>
        <p:blipFill rotWithShape="1">
          <a:blip r:embed="rId16">
            <a:alphaModFix/>
          </a:blip>
          <a:srcRect/>
          <a:stretch/>
        </p:blipFill>
        <p:spPr>
          <a:xfrm>
            <a:off x="5094787" y="5256649"/>
            <a:ext cx="1284465" cy="646331"/>
          </a:xfrm>
          <a:prstGeom prst="rect">
            <a:avLst/>
          </a:prstGeom>
          <a:noFill/>
          <a:ln>
            <a:noFill/>
          </a:ln>
        </p:spPr>
      </p:pic>
      <p:pic>
        <p:nvPicPr>
          <p:cNvPr id="709" name="Google Shape;709;p29"/>
          <p:cNvPicPr preferRelativeResize="0"/>
          <p:nvPr/>
        </p:nvPicPr>
        <p:blipFill rotWithShape="1">
          <a:blip r:embed="rId17">
            <a:alphaModFix/>
          </a:blip>
          <a:srcRect/>
          <a:stretch/>
        </p:blipFill>
        <p:spPr>
          <a:xfrm>
            <a:off x="7676616" y="4129926"/>
            <a:ext cx="1642262" cy="1759567"/>
          </a:xfrm>
          <a:prstGeom prst="rect">
            <a:avLst/>
          </a:prstGeom>
          <a:noFill/>
          <a:ln>
            <a:noFill/>
          </a:ln>
        </p:spPr>
      </p:pic>
      <p:pic>
        <p:nvPicPr>
          <p:cNvPr id="710" name="Google Shape;710;p29"/>
          <p:cNvPicPr preferRelativeResize="0"/>
          <p:nvPr/>
        </p:nvPicPr>
        <p:blipFill rotWithShape="1">
          <a:blip r:embed="rId18">
            <a:alphaModFix/>
          </a:blip>
          <a:srcRect/>
          <a:stretch/>
        </p:blipFill>
        <p:spPr>
          <a:xfrm>
            <a:off x="7580177" y="5162762"/>
            <a:ext cx="985754" cy="740218"/>
          </a:xfrm>
          <a:prstGeom prst="rect">
            <a:avLst/>
          </a:prstGeom>
          <a:noFill/>
          <a:ln>
            <a:noFill/>
          </a:ln>
        </p:spPr>
      </p:pic>
      <p:pic>
        <p:nvPicPr>
          <p:cNvPr id="711" name="Google Shape;711;p29"/>
          <p:cNvPicPr preferRelativeResize="0"/>
          <p:nvPr/>
        </p:nvPicPr>
        <p:blipFill rotWithShape="1">
          <a:blip r:embed="rId19">
            <a:alphaModFix/>
          </a:blip>
          <a:srcRect/>
          <a:stretch/>
        </p:blipFill>
        <p:spPr>
          <a:xfrm>
            <a:off x="3588811" y="4075331"/>
            <a:ext cx="882614" cy="587130"/>
          </a:xfrm>
          <a:prstGeom prst="rect">
            <a:avLst/>
          </a:prstGeom>
          <a:noFill/>
          <a:ln>
            <a:noFill/>
          </a:ln>
        </p:spPr>
      </p:pic>
      <p:sp>
        <p:nvSpPr>
          <p:cNvPr id="712" name="Google Shape;712;p29"/>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UHB Markets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30"/>
          <p:cNvSpPr/>
          <p:nvPr/>
        </p:nvSpPr>
        <p:spPr>
          <a:xfrm>
            <a:off x="5200073" y="2533073"/>
            <a:ext cx="1048327" cy="1048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18" name="Google Shape;718;p30"/>
          <p:cNvPicPr preferRelativeResize="0"/>
          <p:nvPr/>
        </p:nvPicPr>
        <p:blipFill rotWithShape="1">
          <a:blip r:embed="rId3">
            <a:alphaModFix/>
          </a:blip>
          <a:srcRect/>
          <a:stretch/>
        </p:blipFill>
        <p:spPr>
          <a:xfrm>
            <a:off x="520267" y="1581474"/>
            <a:ext cx="752475" cy="476250"/>
          </a:xfrm>
          <a:prstGeom prst="rect">
            <a:avLst/>
          </a:prstGeom>
          <a:noFill/>
          <a:ln>
            <a:noFill/>
          </a:ln>
        </p:spPr>
      </p:pic>
      <p:pic>
        <p:nvPicPr>
          <p:cNvPr id="719" name="Google Shape;719;p30"/>
          <p:cNvPicPr preferRelativeResize="0"/>
          <p:nvPr/>
        </p:nvPicPr>
        <p:blipFill rotWithShape="1">
          <a:blip r:embed="rId4">
            <a:alphaModFix/>
          </a:blip>
          <a:srcRect/>
          <a:stretch/>
        </p:blipFill>
        <p:spPr>
          <a:xfrm>
            <a:off x="2829762" y="1581474"/>
            <a:ext cx="1975427" cy="539950"/>
          </a:xfrm>
          <a:prstGeom prst="rect">
            <a:avLst/>
          </a:prstGeom>
          <a:noFill/>
          <a:ln>
            <a:noFill/>
          </a:ln>
        </p:spPr>
      </p:pic>
      <p:pic>
        <p:nvPicPr>
          <p:cNvPr id="720" name="Google Shape;720;p30"/>
          <p:cNvPicPr preferRelativeResize="0"/>
          <p:nvPr/>
        </p:nvPicPr>
        <p:blipFill rotWithShape="1">
          <a:blip r:embed="rId5">
            <a:alphaModFix/>
          </a:blip>
          <a:srcRect/>
          <a:stretch/>
        </p:blipFill>
        <p:spPr>
          <a:xfrm>
            <a:off x="5371609" y="1576802"/>
            <a:ext cx="1432866" cy="771543"/>
          </a:xfrm>
          <a:prstGeom prst="rect">
            <a:avLst/>
          </a:prstGeom>
          <a:noFill/>
          <a:ln>
            <a:noFill/>
          </a:ln>
        </p:spPr>
      </p:pic>
      <p:pic>
        <p:nvPicPr>
          <p:cNvPr id="721" name="Google Shape;721;p30"/>
          <p:cNvPicPr preferRelativeResize="0"/>
          <p:nvPr/>
        </p:nvPicPr>
        <p:blipFill rotWithShape="1">
          <a:blip r:embed="rId6">
            <a:alphaModFix/>
          </a:blip>
          <a:srcRect/>
          <a:stretch/>
        </p:blipFill>
        <p:spPr>
          <a:xfrm>
            <a:off x="2671782" y="2923418"/>
            <a:ext cx="2857500" cy="704850"/>
          </a:xfrm>
          <a:prstGeom prst="rect">
            <a:avLst/>
          </a:prstGeom>
          <a:noFill/>
          <a:ln>
            <a:noFill/>
          </a:ln>
        </p:spPr>
      </p:pic>
      <p:pic>
        <p:nvPicPr>
          <p:cNvPr id="722" name="Google Shape;722;p30"/>
          <p:cNvPicPr preferRelativeResize="0"/>
          <p:nvPr/>
        </p:nvPicPr>
        <p:blipFill rotWithShape="1">
          <a:blip r:embed="rId7">
            <a:alphaModFix/>
          </a:blip>
          <a:srcRect/>
          <a:stretch/>
        </p:blipFill>
        <p:spPr>
          <a:xfrm>
            <a:off x="520267" y="2941666"/>
            <a:ext cx="1647825" cy="952500"/>
          </a:xfrm>
          <a:prstGeom prst="rect">
            <a:avLst/>
          </a:prstGeom>
          <a:noFill/>
          <a:ln>
            <a:noFill/>
          </a:ln>
        </p:spPr>
      </p:pic>
      <p:pic>
        <p:nvPicPr>
          <p:cNvPr id="723" name="Google Shape;723;p30"/>
          <p:cNvPicPr preferRelativeResize="0"/>
          <p:nvPr/>
        </p:nvPicPr>
        <p:blipFill rotWithShape="1">
          <a:blip r:embed="rId8">
            <a:alphaModFix/>
          </a:blip>
          <a:srcRect/>
          <a:stretch/>
        </p:blipFill>
        <p:spPr>
          <a:xfrm>
            <a:off x="10095923" y="1594689"/>
            <a:ext cx="933880" cy="912162"/>
          </a:xfrm>
          <a:prstGeom prst="rect">
            <a:avLst/>
          </a:prstGeom>
          <a:noFill/>
          <a:ln>
            <a:noFill/>
          </a:ln>
        </p:spPr>
      </p:pic>
      <p:pic>
        <p:nvPicPr>
          <p:cNvPr id="724" name="Google Shape;724;p30"/>
          <p:cNvPicPr preferRelativeResize="0"/>
          <p:nvPr/>
        </p:nvPicPr>
        <p:blipFill rotWithShape="1">
          <a:blip r:embed="rId9">
            <a:alphaModFix/>
          </a:blip>
          <a:srcRect/>
          <a:stretch/>
        </p:blipFill>
        <p:spPr>
          <a:xfrm>
            <a:off x="7643090" y="1576802"/>
            <a:ext cx="1647825" cy="552450"/>
          </a:xfrm>
          <a:prstGeom prst="rect">
            <a:avLst/>
          </a:prstGeom>
          <a:noFill/>
          <a:ln>
            <a:noFill/>
          </a:ln>
        </p:spPr>
      </p:pic>
      <p:sp>
        <p:nvSpPr>
          <p:cNvPr id="725" name="Google Shape;725;p30"/>
          <p:cNvSpPr txBox="1"/>
          <p:nvPr/>
        </p:nvSpPr>
        <p:spPr>
          <a:xfrm>
            <a:off x="1279568" y="1576802"/>
            <a:ext cx="11191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Arial"/>
                <a:ea typeface="Arial"/>
                <a:cs typeface="Arial"/>
                <a:sym typeface="Arial"/>
              </a:rPr>
              <a:t>reelwell</a:t>
            </a:r>
            <a:endParaRPr sz="1800" b="0" i="0" u="none" strike="noStrike" cap="none">
              <a:solidFill>
                <a:srgbClr val="FF0000"/>
              </a:solidFill>
              <a:latin typeface="Arial"/>
              <a:ea typeface="Arial"/>
              <a:cs typeface="Arial"/>
              <a:sym typeface="Arial"/>
            </a:endParaRPr>
          </a:p>
        </p:txBody>
      </p:sp>
      <p:pic>
        <p:nvPicPr>
          <p:cNvPr id="726" name="Google Shape;726;p30"/>
          <p:cNvPicPr preferRelativeResize="0"/>
          <p:nvPr/>
        </p:nvPicPr>
        <p:blipFill rotWithShape="1">
          <a:blip r:embed="rId10">
            <a:alphaModFix/>
          </a:blip>
          <a:srcRect/>
          <a:stretch/>
        </p:blipFill>
        <p:spPr>
          <a:xfrm>
            <a:off x="6182736" y="3057236"/>
            <a:ext cx="2320818" cy="912162"/>
          </a:xfrm>
          <a:prstGeom prst="rect">
            <a:avLst/>
          </a:prstGeom>
          <a:noFill/>
          <a:ln>
            <a:noFill/>
          </a:ln>
        </p:spPr>
      </p:pic>
      <p:pic>
        <p:nvPicPr>
          <p:cNvPr id="727" name="Google Shape;727;p30"/>
          <p:cNvPicPr preferRelativeResize="0"/>
          <p:nvPr/>
        </p:nvPicPr>
        <p:blipFill rotWithShape="1">
          <a:blip r:embed="rId11">
            <a:alphaModFix/>
          </a:blip>
          <a:srcRect/>
          <a:stretch/>
        </p:blipFill>
        <p:spPr>
          <a:xfrm>
            <a:off x="9065385" y="2895540"/>
            <a:ext cx="1771865" cy="1073858"/>
          </a:xfrm>
          <a:prstGeom prst="rect">
            <a:avLst/>
          </a:prstGeom>
          <a:noFill/>
          <a:ln>
            <a:noFill/>
          </a:ln>
        </p:spPr>
      </p:pic>
      <p:pic>
        <p:nvPicPr>
          <p:cNvPr id="728" name="Google Shape;728;p30"/>
          <p:cNvPicPr preferRelativeResize="0"/>
          <p:nvPr/>
        </p:nvPicPr>
        <p:blipFill rotWithShape="1">
          <a:blip r:embed="rId12">
            <a:alphaModFix/>
          </a:blip>
          <a:srcRect l="1" r="9868"/>
          <a:stretch/>
        </p:blipFill>
        <p:spPr>
          <a:xfrm>
            <a:off x="114661" y="4180974"/>
            <a:ext cx="2017473" cy="1666875"/>
          </a:xfrm>
          <a:prstGeom prst="rect">
            <a:avLst/>
          </a:prstGeom>
          <a:noFill/>
          <a:ln>
            <a:noFill/>
          </a:ln>
        </p:spPr>
      </p:pic>
      <p:pic>
        <p:nvPicPr>
          <p:cNvPr id="729" name="Google Shape;729;p30"/>
          <p:cNvPicPr preferRelativeResize="0"/>
          <p:nvPr/>
        </p:nvPicPr>
        <p:blipFill rotWithShape="1">
          <a:blip r:embed="rId13">
            <a:alphaModFix/>
          </a:blip>
          <a:srcRect/>
          <a:stretch/>
        </p:blipFill>
        <p:spPr>
          <a:xfrm>
            <a:off x="2963172" y="5479166"/>
            <a:ext cx="1928027" cy="617273"/>
          </a:xfrm>
          <a:prstGeom prst="rect">
            <a:avLst/>
          </a:prstGeom>
          <a:noFill/>
          <a:ln>
            <a:noFill/>
          </a:ln>
        </p:spPr>
      </p:pic>
      <p:pic>
        <p:nvPicPr>
          <p:cNvPr id="730" name="Google Shape;730;p30"/>
          <p:cNvPicPr preferRelativeResize="0"/>
          <p:nvPr/>
        </p:nvPicPr>
        <p:blipFill rotWithShape="1">
          <a:blip r:embed="rId14">
            <a:alphaModFix/>
          </a:blip>
          <a:srcRect/>
          <a:stretch/>
        </p:blipFill>
        <p:spPr>
          <a:xfrm>
            <a:off x="7237323" y="4353692"/>
            <a:ext cx="1562537" cy="772490"/>
          </a:xfrm>
          <a:prstGeom prst="rect">
            <a:avLst/>
          </a:prstGeom>
          <a:noFill/>
          <a:ln>
            <a:noFill/>
          </a:ln>
        </p:spPr>
      </p:pic>
      <p:pic>
        <p:nvPicPr>
          <p:cNvPr id="731" name="Google Shape;731;p30" descr="Riker Products"/>
          <p:cNvPicPr preferRelativeResize="0"/>
          <p:nvPr/>
        </p:nvPicPr>
        <p:blipFill rotWithShape="1">
          <a:blip r:embed="rId15">
            <a:alphaModFix/>
          </a:blip>
          <a:srcRect/>
          <a:stretch/>
        </p:blipFill>
        <p:spPr>
          <a:xfrm>
            <a:off x="2593686" y="4431001"/>
            <a:ext cx="1333500" cy="457200"/>
          </a:xfrm>
          <a:prstGeom prst="rect">
            <a:avLst/>
          </a:prstGeom>
          <a:noFill/>
          <a:ln>
            <a:noFill/>
          </a:ln>
        </p:spPr>
      </p:pic>
      <p:pic>
        <p:nvPicPr>
          <p:cNvPr id="732" name="Google Shape;732;p30"/>
          <p:cNvPicPr preferRelativeResize="0"/>
          <p:nvPr/>
        </p:nvPicPr>
        <p:blipFill rotWithShape="1">
          <a:blip r:embed="rId16">
            <a:alphaModFix/>
          </a:blip>
          <a:srcRect/>
          <a:stretch/>
        </p:blipFill>
        <p:spPr>
          <a:xfrm>
            <a:off x="5089975" y="4482016"/>
            <a:ext cx="1714500" cy="419100"/>
          </a:xfrm>
          <a:prstGeom prst="rect">
            <a:avLst/>
          </a:prstGeom>
          <a:noFill/>
          <a:ln>
            <a:noFill/>
          </a:ln>
        </p:spPr>
      </p:pic>
      <p:pic>
        <p:nvPicPr>
          <p:cNvPr id="733" name="Google Shape;733;p30"/>
          <p:cNvPicPr preferRelativeResize="0"/>
          <p:nvPr/>
        </p:nvPicPr>
        <p:blipFill rotWithShape="1">
          <a:blip r:embed="rId17">
            <a:alphaModFix/>
          </a:blip>
          <a:srcRect/>
          <a:stretch/>
        </p:blipFill>
        <p:spPr>
          <a:xfrm>
            <a:off x="9541415" y="4343903"/>
            <a:ext cx="1647825" cy="695325"/>
          </a:xfrm>
          <a:prstGeom prst="rect">
            <a:avLst/>
          </a:prstGeom>
          <a:noFill/>
          <a:ln>
            <a:noFill/>
          </a:ln>
        </p:spPr>
      </p:pic>
      <p:pic>
        <p:nvPicPr>
          <p:cNvPr id="734" name="Google Shape;734;p30"/>
          <p:cNvPicPr preferRelativeResize="0"/>
          <p:nvPr/>
        </p:nvPicPr>
        <p:blipFill rotWithShape="1">
          <a:blip r:embed="rId18">
            <a:alphaModFix/>
          </a:blip>
          <a:srcRect/>
          <a:stretch/>
        </p:blipFill>
        <p:spPr>
          <a:xfrm>
            <a:off x="5714006" y="5532511"/>
            <a:ext cx="1958510" cy="510584"/>
          </a:xfrm>
          <a:prstGeom prst="rect">
            <a:avLst/>
          </a:prstGeom>
          <a:noFill/>
          <a:ln>
            <a:noFill/>
          </a:ln>
        </p:spPr>
      </p:pic>
      <p:pic>
        <p:nvPicPr>
          <p:cNvPr id="735" name="Google Shape;735;p30"/>
          <p:cNvPicPr preferRelativeResize="0"/>
          <p:nvPr/>
        </p:nvPicPr>
        <p:blipFill rotWithShape="1">
          <a:blip r:embed="rId19">
            <a:alphaModFix/>
          </a:blip>
          <a:srcRect/>
          <a:stretch/>
        </p:blipFill>
        <p:spPr>
          <a:xfrm>
            <a:off x="8503554" y="5301716"/>
            <a:ext cx="1876425" cy="885825"/>
          </a:xfrm>
          <a:prstGeom prst="rect">
            <a:avLst/>
          </a:prstGeom>
          <a:noFill/>
          <a:ln>
            <a:noFill/>
          </a:ln>
        </p:spPr>
      </p:pic>
      <p:sp>
        <p:nvSpPr>
          <p:cNvPr id="736" name="Google Shape;736;p30"/>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a:solidFill>
                  <a:schemeClr val="dk1"/>
                </a:solidFill>
                <a:latin typeface="Roboto Black"/>
                <a:ea typeface="Roboto Black"/>
                <a:cs typeface="Roboto Black"/>
                <a:sym typeface="Roboto Black"/>
              </a:rPr>
              <a:t>Customers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cxnSp>
        <p:nvCxnSpPr>
          <p:cNvPr id="741" name="Google Shape;741;p31"/>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742" name="Google Shape;742;p31"/>
          <p:cNvSpPr txBox="1"/>
          <p:nvPr/>
        </p:nvSpPr>
        <p:spPr>
          <a:xfrm>
            <a:off x="9231758" y="1329301"/>
            <a:ext cx="1853956"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200" b="0" i="0" u="none" strike="noStrike" cap="none">
              <a:solidFill>
                <a:srgbClr val="000000"/>
              </a:solidFill>
              <a:latin typeface="Roboto"/>
              <a:ea typeface="Roboto"/>
              <a:cs typeface="Roboto"/>
              <a:sym typeface="Roboto"/>
            </a:endParaRPr>
          </a:p>
        </p:txBody>
      </p:sp>
      <p:sp>
        <p:nvSpPr>
          <p:cNvPr id="743" name="Google Shape;743;p31"/>
          <p:cNvSpPr txBox="1"/>
          <p:nvPr/>
        </p:nvSpPr>
        <p:spPr>
          <a:xfrm>
            <a:off x="6635961" y="1327579"/>
            <a:ext cx="1853956"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Special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Processes</a:t>
            </a:r>
            <a:endParaRPr sz="1200" b="0" i="0" u="none" strike="noStrike" cap="none">
              <a:solidFill>
                <a:srgbClr val="000000"/>
              </a:solidFill>
              <a:latin typeface="Roboto"/>
              <a:ea typeface="Roboto"/>
              <a:cs typeface="Roboto"/>
              <a:sym typeface="Roboto"/>
            </a:endParaRPr>
          </a:p>
        </p:txBody>
      </p:sp>
      <p:sp>
        <p:nvSpPr>
          <p:cNvPr id="744" name="Google Shape;744;p31"/>
          <p:cNvSpPr txBox="1"/>
          <p:nvPr/>
        </p:nvSpPr>
        <p:spPr>
          <a:xfrm>
            <a:off x="1018200" y="1296782"/>
            <a:ext cx="2009480"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Product Development</a:t>
            </a:r>
            <a:endParaRPr sz="1400" b="0" i="0" u="none" strike="noStrike" cap="none">
              <a:solidFill>
                <a:srgbClr val="000000"/>
              </a:solidFill>
              <a:latin typeface="Roboto"/>
              <a:ea typeface="Roboto"/>
              <a:cs typeface="Roboto"/>
              <a:sym typeface="Roboto"/>
            </a:endParaRPr>
          </a:p>
        </p:txBody>
      </p:sp>
      <p:sp>
        <p:nvSpPr>
          <p:cNvPr id="745" name="Google Shape;745;p31"/>
          <p:cNvSpPr txBox="1"/>
          <p:nvPr/>
        </p:nvSpPr>
        <p:spPr>
          <a:xfrm>
            <a:off x="3769521" y="1342468"/>
            <a:ext cx="2124599"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 Extensive Manufacturing</a:t>
            </a:r>
            <a:endParaRPr sz="1200" b="0" i="0" u="none" strike="noStrike" cap="none">
              <a:solidFill>
                <a:srgbClr val="000000"/>
              </a:solidFill>
              <a:latin typeface="Roboto"/>
              <a:ea typeface="Roboto"/>
              <a:cs typeface="Roboto"/>
              <a:sym typeface="Roboto"/>
            </a:endParaRPr>
          </a:p>
        </p:txBody>
      </p:sp>
      <p:sp>
        <p:nvSpPr>
          <p:cNvPr id="746" name="Google Shape;746;p31"/>
          <p:cNvSpPr txBox="1"/>
          <p:nvPr/>
        </p:nvSpPr>
        <p:spPr>
          <a:xfrm>
            <a:off x="665018" y="2203563"/>
            <a:ext cx="4386376" cy="3954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Product Development</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Hose Geometry</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Design interlock and corrugated hoses with proprietary design methods to optimize pressure and flexibility capabilities </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Braid Configurations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Maximize coverage and pressure capabilities using wire properties and analytical review</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Product Validation</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Performance tests per ISO 10380 </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Burst tests to validate analytics</a:t>
            </a:r>
            <a:endParaRPr sz="1400" b="0" i="0" u="none" strike="noStrike" cap="none">
              <a:solidFill>
                <a:srgbClr val="000000"/>
              </a:solidFill>
              <a:latin typeface="Roboto"/>
              <a:ea typeface="Roboto"/>
              <a:cs typeface="Roboto"/>
              <a:sym typeface="Roboto"/>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Roboto"/>
              <a:ea typeface="Roboto"/>
              <a:cs typeface="Roboto"/>
              <a:sym typeface="Roboto"/>
            </a:endParaRPr>
          </a:p>
        </p:txBody>
      </p:sp>
      <p:pic>
        <p:nvPicPr>
          <p:cNvPr id="747" name="Google Shape;747;p31"/>
          <p:cNvPicPr preferRelativeResize="0"/>
          <p:nvPr/>
        </p:nvPicPr>
        <p:blipFill rotWithShape="1">
          <a:blip r:embed="rId3">
            <a:alphaModFix/>
          </a:blip>
          <a:srcRect/>
          <a:stretch/>
        </p:blipFill>
        <p:spPr>
          <a:xfrm>
            <a:off x="7856926" y="2033343"/>
            <a:ext cx="3274415" cy="2007304"/>
          </a:xfrm>
          <a:prstGeom prst="rect">
            <a:avLst/>
          </a:prstGeom>
          <a:noFill/>
          <a:ln>
            <a:noFill/>
          </a:ln>
        </p:spPr>
      </p:pic>
      <p:pic>
        <p:nvPicPr>
          <p:cNvPr id="748" name="Google Shape;748;p31"/>
          <p:cNvPicPr preferRelativeResize="0"/>
          <p:nvPr/>
        </p:nvPicPr>
        <p:blipFill rotWithShape="1">
          <a:blip r:embed="rId4">
            <a:alphaModFix/>
          </a:blip>
          <a:srcRect/>
          <a:stretch/>
        </p:blipFill>
        <p:spPr>
          <a:xfrm>
            <a:off x="5039328" y="2033343"/>
            <a:ext cx="2499577" cy="2606266"/>
          </a:xfrm>
          <a:prstGeom prst="rect">
            <a:avLst/>
          </a:prstGeom>
          <a:noFill/>
          <a:ln>
            <a:noFill/>
          </a:ln>
        </p:spPr>
      </p:pic>
      <p:pic>
        <p:nvPicPr>
          <p:cNvPr id="749" name="Google Shape;749;p31"/>
          <p:cNvPicPr preferRelativeResize="0"/>
          <p:nvPr/>
        </p:nvPicPr>
        <p:blipFill rotWithShape="1">
          <a:blip r:embed="rId5">
            <a:alphaModFix/>
          </a:blip>
          <a:srcRect/>
          <a:stretch/>
        </p:blipFill>
        <p:spPr>
          <a:xfrm>
            <a:off x="4777379" y="4699102"/>
            <a:ext cx="3023474" cy="1511737"/>
          </a:xfrm>
          <a:prstGeom prst="rect">
            <a:avLst/>
          </a:prstGeom>
          <a:noFill/>
          <a:ln>
            <a:noFill/>
          </a:ln>
        </p:spPr>
      </p:pic>
      <p:pic>
        <p:nvPicPr>
          <p:cNvPr id="750" name="Google Shape;750;p31"/>
          <p:cNvPicPr preferRelativeResize="0"/>
          <p:nvPr/>
        </p:nvPicPr>
        <p:blipFill rotWithShape="1">
          <a:blip r:embed="rId6">
            <a:alphaModFix/>
          </a:blip>
          <a:srcRect/>
          <a:stretch/>
        </p:blipFill>
        <p:spPr>
          <a:xfrm>
            <a:off x="8292944" y="4040647"/>
            <a:ext cx="2744402" cy="2049900"/>
          </a:xfrm>
          <a:prstGeom prst="rect">
            <a:avLst/>
          </a:prstGeom>
          <a:noFill/>
          <a:ln>
            <a:noFill/>
          </a:ln>
        </p:spPr>
      </p:pic>
      <p:sp>
        <p:nvSpPr>
          <p:cNvPr id="751" name="Google Shape;751;p31"/>
          <p:cNvSpPr txBox="1"/>
          <p:nvPr/>
        </p:nvSpPr>
        <p:spPr>
          <a:xfrm>
            <a:off x="9007084" y="6076665"/>
            <a:ext cx="130524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Roboto"/>
                <a:ea typeface="Roboto"/>
                <a:cs typeface="Roboto"/>
                <a:sym typeface="Roboto"/>
              </a:rPr>
              <a:t>Burst Test</a:t>
            </a:r>
            <a:endParaRPr sz="1200" b="0" i="0" u="none" strike="noStrike" cap="none">
              <a:solidFill>
                <a:srgbClr val="000000"/>
              </a:solidFill>
              <a:latin typeface="Roboto"/>
              <a:ea typeface="Roboto"/>
              <a:cs typeface="Roboto"/>
              <a:sym typeface="Roboto"/>
            </a:endParaRPr>
          </a:p>
        </p:txBody>
      </p:sp>
      <p:sp>
        <p:nvSpPr>
          <p:cNvPr id="752" name="Google Shape;752;p31"/>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cxnSp>
        <p:nvCxnSpPr>
          <p:cNvPr id="757" name="Google Shape;757;p32"/>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758" name="Google Shape;758;p32"/>
          <p:cNvSpPr txBox="1"/>
          <p:nvPr/>
        </p:nvSpPr>
        <p:spPr>
          <a:xfrm>
            <a:off x="3707904" y="1355589"/>
            <a:ext cx="2124599" cy="64633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a:ea typeface="Roboto"/>
                <a:cs typeface="Roboto"/>
                <a:sym typeface="Roboto"/>
              </a:rPr>
              <a:t>Extensive Manufacturing</a:t>
            </a:r>
            <a:endParaRPr sz="1400" b="0" i="0" u="none" strike="noStrike" cap="none">
              <a:solidFill>
                <a:srgbClr val="000000"/>
              </a:solidFill>
              <a:latin typeface="Roboto"/>
              <a:ea typeface="Roboto"/>
              <a:cs typeface="Roboto"/>
              <a:sym typeface="Roboto"/>
            </a:endParaRPr>
          </a:p>
        </p:txBody>
      </p:sp>
      <p:sp>
        <p:nvSpPr>
          <p:cNvPr id="759" name="Google Shape;759;p32"/>
          <p:cNvSpPr txBox="1"/>
          <p:nvPr/>
        </p:nvSpPr>
        <p:spPr>
          <a:xfrm>
            <a:off x="9046909" y="1386386"/>
            <a:ext cx="1853956"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200" b="0" i="0" u="none" strike="noStrike" cap="none">
              <a:solidFill>
                <a:srgbClr val="000000"/>
              </a:solidFill>
              <a:latin typeface="Roboto"/>
              <a:ea typeface="Roboto"/>
              <a:cs typeface="Roboto"/>
              <a:sym typeface="Roboto"/>
            </a:endParaRPr>
          </a:p>
        </p:txBody>
      </p:sp>
      <p:sp>
        <p:nvSpPr>
          <p:cNvPr id="760" name="Google Shape;760;p32"/>
          <p:cNvSpPr txBox="1"/>
          <p:nvPr/>
        </p:nvSpPr>
        <p:spPr>
          <a:xfrm>
            <a:off x="6512728" y="1365197"/>
            <a:ext cx="1853956"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Special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Processes</a:t>
            </a:r>
            <a:endParaRPr sz="1200" b="0" i="0" u="none" strike="noStrike" cap="none">
              <a:solidFill>
                <a:srgbClr val="000000"/>
              </a:solidFill>
              <a:latin typeface="Roboto"/>
              <a:ea typeface="Roboto"/>
              <a:cs typeface="Roboto"/>
              <a:sym typeface="Roboto"/>
            </a:endParaRPr>
          </a:p>
        </p:txBody>
      </p:sp>
      <p:sp>
        <p:nvSpPr>
          <p:cNvPr id="761" name="Google Shape;761;p32"/>
          <p:cNvSpPr txBox="1"/>
          <p:nvPr/>
        </p:nvSpPr>
        <p:spPr>
          <a:xfrm>
            <a:off x="838200" y="1386388"/>
            <a:ext cx="2189480"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Product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Development</a:t>
            </a:r>
            <a:endParaRPr sz="1200" b="0" i="0" u="none" strike="noStrike" cap="none">
              <a:solidFill>
                <a:srgbClr val="000000"/>
              </a:solidFill>
              <a:latin typeface="Roboto"/>
              <a:ea typeface="Roboto"/>
              <a:cs typeface="Roboto"/>
              <a:sym typeface="Roboto"/>
            </a:endParaRPr>
          </a:p>
        </p:txBody>
      </p:sp>
      <p:sp>
        <p:nvSpPr>
          <p:cNvPr id="762" name="Google Shape;762;p32"/>
          <p:cNvSpPr txBox="1"/>
          <p:nvPr/>
        </p:nvSpPr>
        <p:spPr>
          <a:xfrm>
            <a:off x="272704" y="2179436"/>
            <a:ext cx="3320471" cy="4601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Extensive Product Range</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Interlock</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Wide variety of styles and types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Diameter range: 1/16” to 16”</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Materials: Hot dipped galvanized, tin plating, 304, 316, and 321 series stainless, and Inconel 625</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Braid</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Carriers: 24, 36, 48 and 96</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Beamed, braided braid, and flat braid with basket and diamond weaver</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Materials: 304, 316, 321, nickel alloy, and copper </a:t>
            </a:r>
            <a:endParaRPr sz="1400" b="0" i="0" u="none" strike="noStrike" cap="none">
              <a:solidFill>
                <a:srgbClr val="000000"/>
              </a:solidFill>
              <a:latin typeface="Roboto"/>
              <a:ea typeface="Roboto"/>
              <a:cs typeface="Roboto"/>
              <a:sym typeface="Roboto"/>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Roboto"/>
              <a:ea typeface="Roboto"/>
              <a:cs typeface="Roboto"/>
              <a:sym typeface="Roboto"/>
            </a:endParaRPr>
          </a:p>
        </p:txBody>
      </p:sp>
      <p:sp>
        <p:nvSpPr>
          <p:cNvPr id="763" name="Google Shape;763;p32"/>
          <p:cNvSpPr txBox="1"/>
          <p:nvPr/>
        </p:nvSpPr>
        <p:spPr>
          <a:xfrm>
            <a:off x="3579089" y="2179436"/>
            <a:ext cx="3251201" cy="44781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Tube Production</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Diameter range: 1/4” to 16”</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Materials: 316, 321 stainless, high nickel alloys, bronze</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Corrugated Hoses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Helical bronze: ¼” to 2 ½” </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Helical strip welded B1 Supra, B2 DUO: 3/16” to 6”</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Annular: ¼” to 16”</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Materials: 316, 321 stainless, high nickel alloys</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Hose Assemblies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Wide range standard and custom assemblies</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Roboto"/>
              <a:ea typeface="Roboto"/>
              <a:cs typeface="Roboto"/>
              <a:sym typeface="Roboto"/>
            </a:endParaRPr>
          </a:p>
        </p:txBody>
      </p:sp>
      <p:pic>
        <p:nvPicPr>
          <p:cNvPr id="764" name="Google Shape;764;p32"/>
          <p:cNvPicPr preferRelativeResize="0"/>
          <p:nvPr/>
        </p:nvPicPr>
        <p:blipFill rotWithShape="1">
          <a:blip r:embed="rId3">
            <a:alphaModFix/>
          </a:blip>
          <a:srcRect/>
          <a:stretch/>
        </p:blipFill>
        <p:spPr>
          <a:xfrm>
            <a:off x="6830290" y="2369338"/>
            <a:ext cx="2614631" cy="1718826"/>
          </a:xfrm>
          <a:prstGeom prst="rect">
            <a:avLst/>
          </a:prstGeom>
          <a:noFill/>
          <a:ln>
            <a:noFill/>
          </a:ln>
        </p:spPr>
      </p:pic>
      <p:pic>
        <p:nvPicPr>
          <p:cNvPr id="765" name="Google Shape;765;p32"/>
          <p:cNvPicPr preferRelativeResize="0"/>
          <p:nvPr/>
        </p:nvPicPr>
        <p:blipFill rotWithShape="1">
          <a:blip r:embed="rId4">
            <a:alphaModFix/>
          </a:blip>
          <a:srcRect/>
          <a:stretch/>
        </p:blipFill>
        <p:spPr>
          <a:xfrm>
            <a:off x="9553725" y="2384696"/>
            <a:ext cx="2614630" cy="1703468"/>
          </a:xfrm>
          <a:prstGeom prst="rect">
            <a:avLst/>
          </a:prstGeom>
          <a:noFill/>
          <a:ln>
            <a:noFill/>
          </a:ln>
        </p:spPr>
      </p:pic>
      <p:pic>
        <p:nvPicPr>
          <p:cNvPr id="766" name="Google Shape;766;p32"/>
          <p:cNvPicPr preferRelativeResize="0"/>
          <p:nvPr/>
        </p:nvPicPr>
        <p:blipFill rotWithShape="1">
          <a:blip r:embed="rId5">
            <a:alphaModFix/>
          </a:blip>
          <a:srcRect/>
          <a:stretch/>
        </p:blipFill>
        <p:spPr>
          <a:xfrm>
            <a:off x="9553725" y="4202545"/>
            <a:ext cx="2614629" cy="1974301"/>
          </a:xfrm>
          <a:prstGeom prst="rect">
            <a:avLst/>
          </a:prstGeom>
          <a:noFill/>
          <a:ln>
            <a:noFill/>
          </a:ln>
        </p:spPr>
      </p:pic>
      <p:pic>
        <p:nvPicPr>
          <p:cNvPr id="767" name="Google Shape;767;p32"/>
          <p:cNvPicPr preferRelativeResize="0"/>
          <p:nvPr/>
        </p:nvPicPr>
        <p:blipFill rotWithShape="1">
          <a:blip r:embed="rId6">
            <a:alphaModFix/>
          </a:blip>
          <a:srcRect/>
          <a:stretch/>
        </p:blipFill>
        <p:spPr>
          <a:xfrm>
            <a:off x="6830289" y="4202545"/>
            <a:ext cx="2614631" cy="1960973"/>
          </a:xfrm>
          <a:prstGeom prst="rect">
            <a:avLst/>
          </a:prstGeom>
          <a:noFill/>
          <a:ln>
            <a:noFill/>
          </a:ln>
        </p:spPr>
      </p:pic>
      <p:sp>
        <p:nvSpPr>
          <p:cNvPr id="768" name="Google Shape;768;p32"/>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cxnSp>
        <p:nvCxnSpPr>
          <p:cNvPr id="773" name="Google Shape;773;p33"/>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774" name="Google Shape;774;p33"/>
          <p:cNvSpPr txBox="1"/>
          <p:nvPr/>
        </p:nvSpPr>
        <p:spPr>
          <a:xfrm>
            <a:off x="3705867" y="1342468"/>
            <a:ext cx="2124599"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 Extensive Manufacturing</a:t>
            </a:r>
            <a:endParaRPr sz="1200" b="0" i="0" u="none" strike="noStrike" cap="none">
              <a:solidFill>
                <a:srgbClr val="000000"/>
              </a:solidFill>
              <a:latin typeface="Roboto"/>
              <a:ea typeface="Roboto"/>
              <a:cs typeface="Roboto"/>
              <a:sym typeface="Roboto"/>
            </a:endParaRPr>
          </a:p>
        </p:txBody>
      </p:sp>
      <p:sp>
        <p:nvSpPr>
          <p:cNvPr id="775" name="Google Shape;775;p33"/>
          <p:cNvSpPr txBox="1"/>
          <p:nvPr/>
        </p:nvSpPr>
        <p:spPr>
          <a:xfrm>
            <a:off x="9023360" y="1362476"/>
            <a:ext cx="1853956"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Quality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Assurance</a:t>
            </a:r>
            <a:endParaRPr sz="1200" b="0" i="0" u="none" strike="noStrike" cap="none">
              <a:solidFill>
                <a:srgbClr val="000000"/>
              </a:solidFill>
              <a:latin typeface="Roboto"/>
              <a:ea typeface="Roboto"/>
              <a:cs typeface="Roboto"/>
              <a:sym typeface="Roboto"/>
            </a:endParaRPr>
          </a:p>
        </p:txBody>
      </p:sp>
      <p:sp>
        <p:nvSpPr>
          <p:cNvPr id="776" name="Google Shape;776;p33"/>
          <p:cNvSpPr txBox="1"/>
          <p:nvPr/>
        </p:nvSpPr>
        <p:spPr>
          <a:xfrm>
            <a:off x="6499935" y="1300901"/>
            <a:ext cx="1853956" cy="707886"/>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oboto"/>
                <a:ea typeface="Roboto"/>
                <a:cs typeface="Roboto"/>
                <a:sym typeface="Roboto"/>
              </a:rPr>
              <a:t>Special Processes</a:t>
            </a:r>
            <a:endParaRPr sz="1400" b="0" i="0" u="none" strike="noStrike" cap="none">
              <a:solidFill>
                <a:srgbClr val="000000"/>
              </a:solidFill>
              <a:latin typeface="Roboto"/>
              <a:ea typeface="Roboto"/>
              <a:cs typeface="Roboto"/>
              <a:sym typeface="Roboto"/>
            </a:endParaRPr>
          </a:p>
        </p:txBody>
      </p:sp>
      <p:sp>
        <p:nvSpPr>
          <p:cNvPr id="777" name="Google Shape;777;p33"/>
          <p:cNvSpPr txBox="1"/>
          <p:nvPr/>
        </p:nvSpPr>
        <p:spPr>
          <a:xfrm>
            <a:off x="846918" y="1343852"/>
            <a:ext cx="2189480"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Product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Development</a:t>
            </a:r>
            <a:endParaRPr sz="1200" b="0" i="0" u="none" strike="noStrike" cap="none">
              <a:solidFill>
                <a:srgbClr val="000000"/>
              </a:solidFill>
              <a:latin typeface="Roboto"/>
              <a:ea typeface="Roboto"/>
              <a:cs typeface="Roboto"/>
              <a:sym typeface="Roboto"/>
            </a:endParaRPr>
          </a:p>
        </p:txBody>
      </p:sp>
      <p:pic>
        <p:nvPicPr>
          <p:cNvPr id="778" name="Google Shape;778;p33"/>
          <p:cNvPicPr preferRelativeResize="0"/>
          <p:nvPr/>
        </p:nvPicPr>
        <p:blipFill rotWithShape="1">
          <a:blip r:embed="rId3">
            <a:alphaModFix/>
          </a:blip>
          <a:srcRect/>
          <a:stretch/>
        </p:blipFill>
        <p:spPr>
          <a:xfrm>
            <a:off x="8641946" y="2262703"/>
            <a:ext cx="2903603" cy="1631859"/>
          </a:xfrm>
          <a:prstGeom prst="rect">
            <a:avLst/>
          </a:prstGeom>
          <a:noFill/>
          <a:ln>
            <a:noFill/>
          </a:ln>
        </p:spPr>
      </p:pic>
      <p:pic>
        <p:nvPicPr>
          <p:cNvPr id="779" name="Google Shape;779;p33"/>
          <p:cNvPicPr preferRelativeResize="0"/>
          <p:nvPr/>
        </p:nvPicPr>
        <p:blipFill rotWithShape="1">
          <a:blip r:embed="rId4">
            <a:alphaModFix/>
          </a:blip>
          <a:srcRect/>
          <a:stretch/>
        </p:blipFill>
        <p:spPr>
          <a:xfrm>
            <a:off x="4590545" y="2262703"/>
            <a:ext cx="3602340" cy="1631860"/>
          </a:xfrm>
          <a:prstGeom prst="rect">
            <a:avLst/>
          </a:prstGeom>
          <a:noFill/>
          <a:ln>
            <a:noFill/>
          </a:ln>
        </p:spPr>
      </p:pic>
      <p:sp>
        <p:nvSpPr>
          <p:cNvPr id="780" name="Google Shape;780;p33"/>
          <p:cNvSpPr txBox="1"/>
          <p:nvPr/>
        </p:nvSpPr>
        <p:spPr>
          <a:xfrm>
            <a:off x="557595" y="2009302"/>
            <a:ext cx="3602340" cy="4201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Special Processes</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Welding: </a:t>
            </a:r>
            <a:r>
              <a:rPr lang="en-US" sz="1600" b="0" i="0" u="none" strike="noStrike" cap="none">
                <a:solidFill>
                  <a:schemeClr val="dk1"/>
                </a:solidFill>
                <a:latin typeface="Roboto"/>
                <a:ea typeface="Roboto"/>
                <a:cs typeface="Roboto"/>
                <a:sym typeface="Roboto"/>
              </a:rPr>
              <a:t>(ASME/ANSI/AWS)</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Engineered Assembly Techniques </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Special Fabrications </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Flat braid and braided braid</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Single, double and triple braid</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End forming and cutting</a:t>
            </a:r>
            <a:endParaRPr sz="1400" b="0" i="0" u="none" strike="noStrike" cap="none">
              <a:solidFill>
                <a:srgbClr val="000000"/>
              </a:solidFill>
              <a:latin typeface="Roboto"/>
              <a:ea typeface="Roboto"/>
              <a:cs typeface="Roboto"/>
              <a:sym typeface="Roboto"/>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Special Cleaning</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Ultrasonic</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Hot aqueous solution with multiple DI rinse</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Compliance with vacuum, cryogenic and oxygen services </a:t>
            </a:r>
            <a:endParaRPr sz="1400" b="0" i="0" u="none" strike="noStrike" cap="none">
              <a:solidFill>
                <a:srgbClr val="000000"/>
              </a:solidFill>
              <a:latin typeface="Roboto"/>
              <a:ea typeface="Roboto"/>
              <a:cs typeface="Roboto"/>
              <a:sym typeface="Roboto"/>
            </a:endParaRPr>
          </a:p>
        </p:txBody>
      </p:sp>
      <p:pic>
        <p:nvPicPr>
          <p:cNvPr id="781" name="Google Shape;781;p33"/>
          <p:cNvPicPr preferRelativeResize="0"/>
          <p:nvPr/>
        </p:nvPicPr>
        <p:blipFill rotWithShape="1">
          <a:blip r:embed="rId5">
            <a:alphaModFix/>
          </a:blip>
          <a:srcRect/>
          <a:stretch/>
        </p:blipFill>
        <p:spPr>
          <a:xfrm>
            <a:off x="8641946" y="4014015"/>
            <a:ext cx="2903603" cy="2196437"/>
          </a:xfrm>
          <a:prstGeom prst="rect">
            <a:avLst/>
          </a:prstGeom>
          <a:noFill/>
          <a:ln>
            <a:noFill/>
          </a:ln>
        </p:spPr>
      </p:pic>
      <p:pic>
        <p:nvPicPr>
          <p:cNvPr id="782" name="Google Shape;782;p33"/>
          <p:cNvPicPr preferRelativeResize="0"/>
          <p:nvPr/>
        </p:nvPicPr>
        <p:blipFill rotWithShape="1">
          <a:blip r:embed="rId6">
            <a:alphaModFix/>
          </a:blip>
          <a:srcRect/>
          <a:stretch/>
        </p:blipFill>
        <p:spPr>
          <a:xfrm>
            <a:off x="4590545" y="4041979"/>
            <a:ext cx="3602340" cy="2168474"/>
          </a:xfrm>
          <a:prstGeom prst="rect">
            <a:avLst/>
          </a:prstGeom>
          <a:noFill/>
          <a:ln>
            <a:noFill/>
          </a:ln>
        </p:spPr>
      </p:pic>
      <p:sp>
        <p:nvSpPr>
          <p:cNvPr id="783" name="Google Shape;783;p33"/>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cxnSp>
        <p:nvCxnSpPr>
          <p:cNvPr id="788" name="Google Shape;788;p34"/>
          <p:cNvCxnSpPr/>
          <p:nvPr/>
        </p:nvCxnSpPr>
        <p:spPr>
          <a:xfrm>
            <a:off x="665018" y="1634836"/>
            <a:ext cx="10688782" cy="0"/>
          </a:xfrm>
          <a:prstGeom prst="straightConnector1">
            <a:avLst/>
          </a:prstGeom>
          <a:noFill/>
          <a:ln w="76200" cap="flat" cmpd="sng">
            <a:solidFill>
              <a:schemeClr val="accent1"/>
            </a:solidFill>
            <a:prstDash val="solid"/>
            <a:miter lim="800000"/>
            <a:headEnd type="none" w="sm" len="sm"/>
            <a:tailEnd type="none" w="sm" len="sm"/>
          </a:ln>
        </p:spPr>
      </p:cxnSp>
      <p:sp>
        <p:nvSpPr>
          <p:cNvPr id="789" name="Google Shape;789;p34"/>
          <p:cNvSpPr txBox="1"/>
          <p:nvPr/>
        </p:nvSpPr>
        <p:spPr>
          <a:xfrm>
            <a:off x="8994880" y="1279606"/>
            <a:ext cx="1853956" cy="707886"/>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oboto"/>
                <a:ea typeface="Roboto"/>
                <a:cs typeface="Roboto"/>
                <a:sym typeface="Roboto"/>
              </a:rPr>
              <a:t>Quality Assurance</a:t>
            </a:r>
            <a:endParaRPr sz="1400" b="0" i="0" u="none" strike="noStrike" cap="none">
              <a:solidFill>
                <a:srgbClr val="000000"/>
              </a:solidFill>
              <a:latin typeface="Roboto"/>
              <a:ea typeface="Roboto"/>
              <a:cs typeface="Roboto"/>
              <a:sym typeface="Roboto"/>
            </a:endParaRPr>
          </a:p>
        </p:txBody>
      </p:sp>
      <p:pic>
        <p:nvPicPr>
          <p:cNvPr id="790" name="Google Shape;790;p34"/>
          <p:cNvPicPr preferRelativeResize="0"/>
          <p:nvPr/>
        </p:nvPicPr>
        <p:blipFill rotWithShape="1">
          <a:blip r:embed="rId3">
            <a:alphaModFix/>
          </a:blip>
          <a:srcRect t="31549" b="4324"/>
          <a:stretch/>
        </p:blipFill>
        <p:spPr>
          <a:xfrm>
            <a:off x="5176277" y="3901859"/>
            <a:ext cx="6273042" cy="2262806"/>
          </a:xfrm>
          <a:prstGeom prst="rect">
            <a:avLst/>
          </a:prstGeom>
          <a:noFill/>
          <a:ln>
            <a:noFill/>
          </a:ln>
        </p:spPr>
      </p:pic>
      <p:sp>
        <p:nvSpPr>
          <p:cNvPr id="791" name="Google Shape;791;p34"/>
          <p:cNvSpPr txBox="1"/>
          <p:nvPr/>
        </p:nvSpPr>
        <p:spPr>
          <a:xfrm>
            <a:off x="6635960" y="1341182"/>
            <a:ext cx="1853956"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Special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Processes</a:t>
            </a:r>
            <a:endParaRPr sz="1200" b="0" i="0" u="none" strike="noStrike" cap="none">
              <a:solidFill>
                <a:srgbClr val="000000"/>
              </a:solidFill>
              <a:latin typeface="Roboto"/>
              <a:ea typeface="Roboto"/>
              <a:cs typeface="Roboto"/>
              <a:sym typeface="Roboto"/>
            </a:endParaRPr>
          </a:p>
        </p:txBody>
      </p:sp>
      <p:sp>
        <p:nvSpPr>
          <p:cNvPr id="792" name="Google Shape;792;p34"/>
          <p:cNvSpPr txBox="1"/>
          <p:nvPr/>
        </p:nvSpPr>
        <p:spPr>
          <a:xfrm>
            <a:off x="867240" y="1342468"/>
            <a:ext cx="2189480"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Product </a:t>
            </a:r>
            <a:br>
              <a:rPr lang="en-US" sz="1400" b="0" i="0" u="none" strike="noStrike" cap="none">
                <a:solidFill>
                  <a:schemeClr val="lt1"/>
                </a:solidFill>
                <a:latin typeface="Roboto"/>
                <a:ea typeface="Roboto"/>
                <a:cs typeface="Roboto"/>
                <a:sym typeface="Roboto"/>
              </a:rPr>
            </a:br>
            <a:r>
              <a:rPr lang="en-US" sz="1400" b="0" i="0" u="none" strike="noStrike" cap="none">
                <a:solidFill>
                  <a:schemeClr val="lt1"/>
                </a:solidFill>
                <a:latin typeface="Roboto"/>
                <a:ea typeface="Roboto"/>
                <a:cs typeface="Roboto"/>
                <a:sym typeface="Roboto"/>
              </a:rPr>
              <a:t>Development</a:t>
            </a:r>
            <a:endParaRPr sz="1200" b="0" i="0" u="none" strike="noStrike" cap="none">
              <a:solidFill>
                <a:srgbClr val="000000"/>
              </a:solidFill>
              <a:latin typeface="Roboto"/>
              <a:ea typeface="Roboto"/>
              <a:cs typeface="Roboto"/>
              <a:sym typeface="Roboto"/>
            </a:endParaRPr>
          </a:p>
        </p:txBody>
      </p:sp>
      <p:sp>
        <p:nvSpPr>
          <p:cNvPr id="793" name="Google Shape;793;p34"/>
          <p:cNvSpPr txBox="1"/>
          <p:nvPr/>
        </p:nvSpPr>
        <p:spPr>
          <a:xfrm>
            <a:off x="3784040" y="1341182"/>
            <a:ext cx="2124599" cy="523180"/>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a:solidFill>
                  <a:schemeClr val="lt1"/>
                </a:solidFill>
                <a:latin typeface="Roboto"/>
                <a:ea typeface="Roboto"/>
                <a:cs typeface="Roboto"/>
                <a:sym typeface="Roboto"/>
              </a:rPr>
              <a:t> Extensive Manufacturing</a:t>
            </a:r>
            <a:endParaRPr sz="1200" b="0" i="0" u="none" strike="noStrike" cap="none">
              <a:solidFill>
                <a:srgbClr val="000000"/>
              </a:solidFill>
              <a:latin typeface="Roboto"/>
              <a:ea typeface="Roboto"/>
              <a:cs typeface="Roboto"/>
              <a:sym typeface="Roboto"/>
            </a:endParaRPr>
          </a:p>
        </p:txBody>
      </p:sp>
      <p:sp>
        <p:nvSpPr>
          <p:cNvPr id="794" name="Google Shape;794;p34"/>
          <p:cNvSpPr txBox="1"/>
          <p:nvPr/>
        </p:nvSpPr>
        <p:spPr>
          <a:xfrm>
            <a:off x="557595" y="2163548"/>
            <a:ext cx="3251201" cy="32162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boto"/>
                <a:ea typeface="Roboto"/>
                <a:cs typeface="Roboto"/>
                <a:sym typeface="Roboto"/>
              </a:rPr>
              <a:t>Quality Assurance</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Non-Destructive Testing</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Hydrostatic and pneumatic</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Liquid Penetrant</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Radiographic (external)</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Visual</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Helium Leak Testing</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boto"/>
                <a:ea typeface="Roboto"/>
                <a:cs typeface="Roboto"/>
                <a:sym typeface="Roboto"/>
              </a:rPr>
              <a:t>Training and Certifications</a:t>
            </a:r>
            <a:endParaRPr sz="1400" b="0" i="0" u="none" strike="noStrike" cap="none">
              <a:solidFill>
                <a:srgbClr val="000000"/>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boto"/>
                <a:ea typeface="Roboto"/>
                <a:cs typeface="Roboto"/>
                <a:sym typeface="Roboto"/>
              </a:rPr>
              <a:t>Compliance with ASNT-SNT</a:t>
            </a: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boto"/>
              <a:ea typeface="Roboto"/>
              <a:cs typeface="Roboto"/>
              <a:sym typeface="Roboto"/>
            </a:endParaRPr>
          </a:p>
        </p:txBody>
      </p:sp>
      <p:pic>
        <p:nvPicPr>
          <p:cNvPr id="795" name="Google Shape;795;p34"/>
          <p:cNvPicPr preferRelativeResize="0"/>
          <p:nvPr/>
        </p:nvPicPr>
        <p:blipFill rotWithShape="1">
          <a:blip r:embed="rId4">
            <a:alphaModFix/>
          </a:blip>
          <a:srcRect/>
          <a:stretch/>
        </p:blipFill>
        <p:spPr>
          <a:xfrm>
            <a:off x="506091" y="5213228"/>
            <a:ext cx="1024217" cy="1012024"/>
          </a:xfrm>
          <a:prstGeom prst="rect">
            <a:avLst/>
          </a:prstGeom>
          <a:noFill/>
          <a:ln>
            <a:noFill/>
          </a:ln>
        </p:spPr>
      </p:pic>
      <p:sp>
        <p:nvSpPr>
          <p:cNvPr id="796" name="Google Shape;796;p34"/>
          <p:cNvSpPr/>
          <p:nvPr/>
        </p:nvSpPr>
        <p:spPr>
          <a:xfrm>
            <a:off x="1961980" y="5325287"/>
            <a:ext cx="781220" cy="769297"/>
          </a:xfrm>
          <a:prstGeom prst="flowChartOffpageConnector">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F5496"/>
                </a:solidFill>
                <a:latin typeface="Calibri"/>
                <a:ea typeface="Calibri"/>
                <a:cs typeface="Calibri"/>
                <a:sym typeface="Calibri"/>
              </a:rPr>
              <a:t>ISO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F5496"/>
                </a:solidFill>
                <a:latin typeface="Calibri"/>
                <a:ea typeface="Calibri"/>
                <a:cs typeface="Calibri"/>
                <a:sym typeface="Calibri"/>
              </a:rPr>
              <a:t>10380</a:t>
            </a:r>
            <a:endParaRPr sz="1400" b="0" i="0" u="none" strike="noStrike" cap="none">
              <a:solidFill>
                <a:srgbClr val="000000"/>
              </a:solidFill>
              <a:latin typeface="Arial"/>
              <a:ea typeface="Arial"/>
              <a:cs typeface="Arial"/>
              <a:sym typeface="Arial"/>
            </a:endParaRPr>
          </a:p>
        </p:txBody>
      </p:sp>
      <p:pic>
        <p:nvPicPr>
          <p:cNvPr id="797" name="Google Shape;797;p34"/>
          <p:cNvPicPr preferRelativeResize="0"/>
          <p:nvPr/>
        </p:nvPicPr>
        <p:blipFill rotWithShape="1">
          <a:blip r:embed="rId5">
            <a:alphaModFix/>
          </a:blip>
          <a:srcRect/>
          <a:stretch/>
        </p:blipFill>
        <p:spPr>
          <a:xfrm>
            <a:off x="3250126" y="5237334"/>
            <a:ext cx="1419225" cy="857250"/>
          </a:xfrm>
          <a:prstGeom prst="rect">
            <a:avLst/>
          </a:prstGeom>
          <a:noFill/>
          <a:ln>
            <a:noFill/>
          </a:ln>
        </p:spPr>
      </p:pic>
      <p:pic>
        <p:nvPicPr>
          <p:cNvPr id="798" name="Google Shape;798;p34"/>
          <p:cNvPicPr preferRelativeResize="0"/>
          <p:nvPr/>
        </p:nvPicPr>
        <p:blipFill rotWithShape="1">
          <a:blip r:embed="rId6">
            <a:alphaModFix/>
          </a:blip>
          <a:srcRect/>
          <a:stretch/>
        </p:blipFill>
        <p:spPr>
          <a:xfrm>
            <a:off x="5684277" y="2125532"/>
            <a:ext cx="2292613" cy="1664202"/>
          </a:xfrm>
          <a:prstGeom prst="rect">
            <a:avLst/>
          </a:prstGeom>
          <a:noFill/>
          <a:ln>
            <a:noFill/>
          </a:ln>
        </p:spPr>
      </p:pic>
      <p:pic>
        <p:nvPicPr>
          <p:cNvPr id="799" name="Google Shape;799;p34"/>
          <p:cNvPicPr preferRelativeResize="0"/>
          <p:nvPr/>
        </p:nvPicPr>
        <p:blipFill rotWithShape="1">
          <a:blip r:embed="rId7">
            <a:alphaModFix/>
          </a:blip>
          <a:srcRect/>
          <a:stretch/>
        </p:blipFill>
        <p:spPr>
          <a:xfrm>
            <a:off x="8617527" y="2125555"/>
            <a:ext cx="2497332" cy="1680151"/>
          </a:xfrm>
          <a:prstGeom prst="rect">
            <a:avLst/>
          </a:prstGeom>
          <a:noFill/>
          <a:ln>
            <a:noFill/>
          </a:ln>
        </p:spPr>
      </p:pic>
      <p:sp>
        <p:nvSpPr>
          <p:cNvPr id="800" name="Google Shape;800;p34"/>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Capabilities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grpSp>
        <p:nvGrpSpPr>
          <p:cNvPr id="805" name="Google Shape;805;p103"/>
          <p:cNvGrpSpPr/>
          <p:nvPr/>
        </p:nvGrpSpPr>
        <p:grpSpPr>
          <a:xfrm>
            <a:off x="585926" y="2160306"/>
            <a:ext cx="8959788" cy="4196331"/>
            <a:chOff x="852257" y="1254784"/>
            <a:chExt cx="8959788" cy="4196331"/>
          </a:xfrm>
        </p:grpSpPr>
        <p:sp>
          <p:nvSpPr>
            <p:cNvPr id="806" name="Google Shape;806;p103"/>
            <p:cNvSpPr/>
            <p:nvPr/>
          </p:nvSpPr>
          <p:spPr>
            <a:xfrm>
              <a:off x="852257" y="1300007"/>
              <a:ext cx="6951215" cy="105560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Roboto"/>
                  <a:ea typeface="Roboto"/>
                  <a:cs typeface="Roboto"/>
                  <a:sym typeface="Roboto"/>
                </a:rPr>
                <a:t>“I’ve talked to other engineers at Lockheed who interface with many other companies, and I’ll have to hand it to you: you guys are simply the best to work with. I have not seen a team like yours who performs to a high standard and at the same time continues to aggressively look for ways to improve every aspect of your business.”</a:t>
              </a:r>
              <a:endParaRPr sz="1400" b="0" i="0" u="none" strike="noStrike" cap="none">
                <a:solidFill>
                  <a:srgbClr val="000000"/>
                </a:solidFill>
                <a:latin typeface="Arial"/>
                <a:ea typeface="Arial"/>
                <a:cs typeface="Arial"/>
                <a:sym typeface="Arial"/>
              </a:endParaRPr>
            </a:p>
          </p:txBody>
        </p:sp>
        <p:sp>
          <p:nvSpPr>
            <p:cNvPr id="807" name="Google Shape;807;p103"/>
            <p:cNvSpPr/>
            <p:nvPr/>
          </p:nvSpPr>
          <p:spPr>
            <a:xfrm>
              <a:off x="3160451" y="2780184"/>
              <a:ext cx="4643021" cy="578882"/>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Roboto"/>
                  <a:ea typeface="Roboto"/>
                  <a:cs typeface="Roboto"/>
                  <a:sym typeface="Roboto"/>
                </a:rPr>
                <a:t>“We have no other supplier that can turn around data this fast, outstanding engineering support.”</a:t>
              </a:r>
              <a:endParaRPr sz="1400" b="0" i="0" u="none" strike="noStrike" cap="none">
                <a:solidFill>
                  <a:srgbClr val="000000"/>
                </a:solidFill>
                <a:latin typeface="Arial"/>
                <a:ea typeface="Arial"/>
                <a:cs typeface="Arial"/>
                <a:sym typeface="Arial"/>
              </a:endParaRPr>
            </a:p>
          </p:txBody>
        </p:sp>
        <p:sp>
          <p:nvSpPr>
            <p:cNvPr id="808" name="Google Shape;808;p103"/>
            <p:cNvSpPr/>
            <p:nvPr/>
          </p:nvSpPr>
          <p:spPr>
            <a:xfrm>
              <a:off x="1331651" y="3783633"/>
              <a:ext cx="6468861" cy="340519"/>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Roboto"/>
                  <a:ea typeface="Roboto"/>
                  <a:cs typeface="Roboto"/>
                  <a:sym typeface="Roboto"/>
                </a:rPr>
                <a:t>“We c</a:t>
              </a:r>
              <a:r>
                <a:rPr lang="en-US" sz="1400" b="0" i="1" u="none" strike="noStrike" cap="none">
                  <a:solidFill>
                    <a:srgbClr val="000000"/>
                  </a:solidFill>
                  <a:latin typeface="Roboto"/>
                  <a:ea typeface="Roboto"/>
                  <a:cs typeface="Roboto"/>
                  <a:sym typeface="Roboto"/>
                </a:rPr>
                <a:t>ouldn’t find anyone to match the quality you ship out to us.”</a:t>
              </a:r>
              <a:endParaRPr sz="1400" b="0" i="1" u="none" strike="noStrike" cap="none">
                <a:solidFill>
                  <a:schemeClr val="dk1"/>
                </a:solidFill>
                <a:latin typeface="Roboto"/>
                <a:ea typeface="Roboto"/>
                <a:cs typeface="Roboto"/>
                <a:sym typeface="Roboto"/>
              </a:endParaRPr>
            </a:p>
          </p:txBody>
        </p:sp>
        <p:sp>
          <p:nvSpPr>
            <p:cNvPr id="809" name="Google Shape;809;p103"/>
            <p:cNvSpPr txBox="1"/>
            <p:nvPr/>
          </p:nvSpPr>
          <p:spPr>
            <a:xfrm>
              <a:off x="1707472" y="4712215"/>
              <a:ext cx="6094500" cy="738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Roboto"/>
                  <a:ea typeface="Roboto"/>
                  <a:cs typeface="Roboto"/>
                  <a:sym typeface="Roboto"/>
                </a:rPr>
                <a:t>“Hyspan's Employees are truly the best, it makes our job easier knowing our needs are always met. Sometimes they even make the impossible, possible. Thank you!”</a:t>
              </a:r>
              <a:endParaRPr sz="1400" b="0" i="0" u="none" strike="noStrike" cap="none">
                <a:solidFill>
                  <a:schemeClr val="dk1"/>
                </a:solidFill>
                <a:latin typeface="Arial"/>
                <a:ea typeface="Arial"/>
                <a:cs typeface="Arial"/>
                <a:sym typeface="Arial"/>
              </a:endParaRPr>
            </a:p>
          </p:txBody>
        </p:sp>
        <p:cxnSp>
          <p:nvCxnSpPr>
            <p:cNvPr id="810" name="Google Shape;810;p103"/>
            <p:cNvCxnSpPr/>
            <p:nvPr/>
          </p:nvCxnSpPr>
          <p:spPr>
            <a:xfrm>
              <a:off x="7803472" y="1254784"/>
              <a:ext cx="0" cy="1100831"/>
            </a:xfrm>
            <a:prstGeom prst="straightConnector1">
              <a:avLst/>
            </a:prstGeom>
            <a:noFill/>
            <a:ln w="9525" cap="flat" cmpd="sng">
              <a:solidFill>
                <a:schemeClr val="dk1"/>
              </a:solidFill>
              <a:prstDash val="solid"/>
              <a:round/>
              <a:headEnd type="none" w="sm" len="sm"/>
              <a:tailEnd type="none" w="sm" len="sm"/>
            </a:ln>
          </p:spPr>
        </p:cxnSp>
        <p:sp>
          <p:nvSpPr>
            <p:cNvPr id="811" name="Google Shape;811;p103"/>
            <p:cNvSpPr txBox="1"/>
            <p:nvPr/>
          </p:nvSpPr>
          <p:spPr>
            <a:xfrm>
              <a:off x="7841202" y="1543589"/>
              <a:ext cx="19708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Lockheed Martin Corporation</a:t>
              </a:r>
              <a:endParaRPr sz="1400" b="0" i="0" u="none" strike="noStrike" cap="none">
                <a:solidFill>
                  <a:srgbClr val="000000"/>
                </a:solidFill>
                <a:latin typeface="Arial"/>
                <a:ea typeface="Arial"/>
                <a:cs typeface="Arial"/>
                <a:sym typeface="Arial"/>
              </a:endParaRPr>
            </a:p>
          </p:txBody>
        </p:sp>
        <p:cxnSp>
          <p:nvCxnSpPr>
            <p:cNvPr id="812" name="Google Shape;812;p103"/>
            <p:cNvCxnSpPr/>
            <p:nvPr/>
          </p:nvCxnSpPr>
          <p:spPr>
            <a:xfrm flipH="1">
              <a:off x="7803472" y="2710253"/>
              <a:ext cx="1480" cy="718747"/>
            </a:xfrm>
            <a:prstGeom prst="straightConnector1">
              <a:avLst/>
            </a:prstGeom>
            <a:noFill/>
            <a:ln w="9525" cap="flat" cmpd="sng">
              <a:solidFill>
                <a:schemeClr val="dk1"/>
              </a:solidFill>
              <a:prstDash val="solid"/>
              <a:round/>
              <a:headEnd type="none" w="sm" len="sm"/>
              <a:tailEnd type="none" w="sm" len="sm"/>
            </a:ln>
          </p:spPr>
        </p:cxnSp>
        <p:sp>
          <p:nvSpPr>
            <p:cNvPr id="813" name="Google Shape;813;p103"/>
            <p:cNvSpPr txBox="1"/>
            <p:nvPr/>
          </p:nvSpPr>
          <p:spPr>
            <a:xfrm>
              <a:off x="7841202" y="2915737"/>
              <a:ext cx="19708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MAN, Bus &amp; Truck</a:t>
              </a:r>
              <a:endParaRPr sz="1400" b="0" i="0" u="none" strike="noStrike" cap="none">
                <a:solidFill>
                  <a:srgbClr val="000000"/>
                </a:solidFill>
                <a:latin typeface="Arial"/>
                <a:ea typeface="Arial"/>
                <a:cs typeface="Arial"/>
                <a:sym typeface="Arial"/>
              </a:endParaRPr>
            </a:p>
          </p:txBody>
        </p:sp>
        <p:cxnSp>
          <p:nvCxnSpPr>
            <p:cNvPr id="814" name="Google Shape;814;p103"/>
            <p:cNvCxnSpPr/>
            <p:nvPr/>
          </p:nvCxnSpPr>
          <p:spPr>
            <a:xfrm flipH="1">
              <a:off x="7800512" y="3676267"/>
              <a:ext cx="2960" cy="555410"/>
            </a:xfrm>
            <a:prstGeom prst="straightConnector1">
              <a:avLst/>
            </a:prstGeom>
            <a:noFill/>
            <a:ln w="9525" cap="flat" cmpd="sng">
              <a:solidFill>
                <a:schemeClr val="dk1"/>
              </a:solidFill>
              <a:prstDash val="solid"/>
              <a:round/>
              <a:headEnd type="none" w="sm" len="sm"/>
              <a:tailEnd type="none" w="sm" len="sm"/>
            </a:ln>
          </p:spPr>
        </p:cxnSp>
        <p:sp>
          <p:nvSpPr>
            <p:cNvPr id="815" name="Google Shape;815;p103"/>
            <p:cNvSpPr txBox="1"/>
            <p:nvPr/>
          </p:nvSpPr>
          <p:spPr>
            <a:xfrm>
              <a:off x="7841201" y="3794655"/>
              <a:ext cx="19708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boto"/>
                  <a:ea typeface="Roboto"/>
                  <a:cs typeface="Roboto"/>
                  <a:sym typeface="Roboto"/>
                </a:rPr>
                <a:t>CompuVac</a:t>
              </a:r>
              <a:endParaRPr sz="1400" b="0" i="0" u="none" strike="noStrike" cap="none">
                <a:solidFill>
                  <a:schemeClr val="dk1"/>
                </a:solidFill>
                <a:latin typeface="Roboto"/>
                <a:ea typeface="Roboto"/>
                <a:cs typeface="Roboto"/>
                <a:sym typeface="Roboto"/>
              </a:endParaRPr>
            </a:p>
          </p:txBody>
        </p:sp>
        <p:cxnSp>
          <p:nvCxnSpPr>
            <p:cNvPr id="816" name="Google Shape;816;p103"/>
            <p:cNvCxnSpPr/>
            <p:nvPr/>
          </p:nvCxnSpPr>
          <p:spPr>
            <a:xfrm flipH="1">
              <a:off x="7800512" y="4469885"/>
              <a:ext cx="1480" cy="718747"/>
            </a:xfrm>
            <a:prstGeom prst="straightConnector1">
              <a:avLst/>
            </a:prstGeom>
            <a:noFill/>
            <a:ln w="9525" cap="flat" cmpd="sng">
              <a:solidFill>
                <a:schemeClr val="dk1"/>
              </a:solidFill>
              <a:prstDash val="solid"/>
              <a:round/>
              <a:headEnd type="none" w="sm" len="sm"/>
              <a:tailEnd type="none" w="sm" len="sm"/>
            </a:ln>
          </p:spPr>
        </p:cxnSp>
        <p:sp>
          <p:nvSpPr>
            <p:cNvPr id="817" name="Google Shape;817;p103"/>
            <p:cNvSpPr txBox="1"/>
            <p:nvPr/>
          </p:nvSpPr>
          <p:spPr>
            <a:xfrm>
              <a:off x="7841202" y="4675369"/>
              <a:ext cx="1970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boto"/>
                  <a:ea typeface="Roboto"/>
                  <a:cs typeface="Roboto"/>
                  <a:sym typeface="Roboto"/>
                </a:rPr>
                <a:t>Associated Steam Specialty</a:t>
              </a:r>
              <a:endParaRPr sz="1400" b="0" i="0" u="none" strike="noStrike" cap="none">
                <a:solidFill>
                  <a:schemeClr val="dk1"/>
                </a:solidFill>
                <a:latin typeface="Arial"/>
                <a:ea typeface="Arial"/>
                <a:cs typeface="Arial"/>
                <a:sym typeface="Arial"/>
              </a:endParaRPr>
            </a:p>
          </p:txBody>
        </p:sp>
      </p:grpSp>
      <p:sp>
        <p:nvSpPr>
          <p:cNvPr id="818" name="Google Shape;818;p103"/>
          <p:cNvSpPr txBox="1"/>
          <p:nvPr/>
        </p:nvSpPr>
        <p:spPr>
          <a:xfrm>
            <a:off x="3302493" y="1411324"/>
            <a:ext cx="545976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Roboto"/>
                <a:ea typeface="Roboto"/>
                <a:cs typeface="Roboto"/>
                <a:sym typeface="Roboto"/>
              </a:rPr>
              <a:t>What our </a:t>
            </a:r>
            <a:r>
              <a:rPr lang="en-US" sz="1800" b="1">
                <a:latin typeface="Roboto"/>
                <a:ea typeface="Roboto"/>
                <a:cs typeface="Roboto"/>
                <a:sym typeface="Roboto"/>
              </a:rPr>
              <a:t>customers </a:t>
            </a:r>
            <a:r>
              <a:rPr lang="en-US" sz="1800" b="1" i="0" u="none" strike="noStrike" cap="none">
                <a:solidFill>
                  <a:srgbClr val="000000"/>
                </a:solidFill>
                <a:latin typeface="Roboto"/>
                <a:ea typeface="Roboto"/>
                <a:cs typeface="Roboto"/>
                <a:sym typeface="Roboto"/>
              </a:rPr>
              <a:t>say about us…</a:t>
            </a:r>
            <a:endParaRPr sz="1800" b="0" i="0" u="none" strike="noStrike" cap="none">
              <a:solidFill>
                <a:srgbClr val="000000"/>
              </a:solidFill>
              <a:latin typeface="Arial"/>
              <a:ea typeface="Arial"/>
              <a:cs typeface="Arial"/>
              <a:sym typeface="Arial"/>
            </a:endParaRPr>
          </a:p>
        </p:txBody>
      </p:sp>
      <p:pic>
        <p:nvPicPr>
          <p:cNvPr id="819" name="Google Shape;819;p103" descr="http://www.lockheedmartin.com/content/dam/lockheed/data/corporate/photo/LM-logo-700.jpg"/>
          <p:cNvPicPr preferRelativeResize="0"/>
          <p:nvPr/>
        </p:nvPicPr>
        <p:blipFill rotWithShape="1">
          <a:blip r:embed="rId3">
            <a:alphaModFix/>
          </a:blip>
          <a:srcRect/>
          <a:stretch/>
        </p:blipFill>
        <p:spPr>
          <a:xfrm>
            <a:off x="9261883" y="2283354"/>
            <a:ext cx="1828800" cy="519545"/>
          </a:xfrm>
          <a:prstGeom prst="rect">
            <a:avLst/>
          </a:prstGeom>
          <a:noFill/>
          <a:ln>
            <a:noFill/>
          </a:ln>
        </p:spPr>
      </p:pic>
      <p:pic>
        <p:nvPicPr>
          <p:cNvPr id="820" name="Google Shape;820;p103" descr="Man Logo Vector (.EPS) Free Download"/>
          <p:cNvPicPr preferRelativeResize="0"/>
          <p:nvPr/>
        </p:nvPicPr>
        <p:blipFill rotWithShape="1">
          <a:blip r:embed="rId4">
            <a:alphaModFix/>
          </a:blip>
          <a:srcRect/>
          <a:stretch/>
        </p:blipFill>
        <p:spPr>
          <a:xfrm>
            <a:off x="9590612" y="3386280"/>
            <a:ext cx="1171342" cy="644238"/>
          </a:xfrm>
          <a:prstGeom prst="rect">
            <a:avLst/>
          </a:prstGeom>
          <a:noFill/>
          <a:ln>
            <a:noFill/>
          </a:ln>
        </p:spPr>
      </p:pic>
      <p:pic>
        <p:nvPicPr>
          <p:cNvPr id="821" name="Google Shape;821;p103" descr="CompuVac Industries | Flexible Metal Hose and Vacuum Welding"/>
          <p:cNvPicPr preferRelativeResize="0"/>
          <p:nvPr/>
        </p:nvPicPr>
        <p:blipFill rotWithShape="1">
          <a:blip r:embed="rId5">
            <a:alphaModFix/>
          </a:blip>
          <a:srcRect b="12687"/>
          <a:stretch/>
        </p:blipFill>
        <p:spPr>
          <a:xfrm>
            <a:off x="9471164" y="4448292"/>
            <a:ext cx="1410238" cy="813342"/>
          </a:xfrm>
          <a:prstGeom prst="rect">
            <a:avLst/>
          </a:prstGeom>
          <a:noFill/>
          <a:ln>
            <a:noFill/>
          </a:ln>
        </p:spPr>
      </p:pic>
      <p:pic>
        <p:nvPicPr>
          <p:cNvPr id="822" name="Google Shape;822;p103" descr="Associated Steam, Air &amp; Hot Water"/>
          <p:cNvPicPr preferRelativeResize="0"/>
          <p:nvPr/>
        </p:nvPicPr>
        <p:blipFill rotWithShape="1">
          <a:blip r:embed="rId6">
            <a:alphaModFix/>
          </a:blip>
          <a:srcRect/>
          <a:stretch/>
        </p:blipFill>
        <p:spPr>
          <a:xfrm>
            <a:off x="9807860" y="5551737"/>
            <a:ext cx="738900" cy="738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4"/>
          <p:cNvSpPr txBox="1"/>
          <p:nvPr/>
        </p:nvSpPr>
        <p:spPr>
          <a:xfrm>
            <a:off x="775318" y="3184742"/>
            <a:ext cx="5048434"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“The Hyspan group prioritizes service and excellence above all to provide our customers with innovative, quality solutions and a world-class experience.”  </a:t>
            </a:r>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-Eric Barnes, Hyspan Group President &amp; CEO</a:t>
            </a:r>
            <a:endParaRPr/>
          </a:p>
        </p:txBody>
      </p:sp>
      <p:sp>
        <p:nvSpPr>
          <p:cNvPr id="828" name="Google Shape;828;p104"/>
          <p:cNvSpPr txBox="1"/>
          <p:nvPr/>
        </p:nvSpPr>
        <p:spPr>
          <a:xfrm>
            <a:off x="8185211" y="3184742"/>
            <a:ext cx="373749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Questions?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Contact: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Phone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Email: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Overview of Hyspan Companies</a:t>
            </a:r>
            <a:endParaRPr sz="1400" b="0" i="0" u="none" strike="noStrike" cap="none">
              <a:solidFill>
                <a:srgbClr val="000000"/>
              </a:solidFill>
              <a:latin typeface="Arial"/>
              <a:ea typeface="Arial"/>
              <a:cs typeface="Arial"/>
              <a:sym typeface="Arial"/>
            </a:endParaRPr>
          </a:p>
        </p:txBody>
      </p:sp>
      <p:cxnSp>
        <p:nvCxnSpPr>
          <p:cNvPr id="210" name="Google Shape;210;p5"/>
          <p:cNvCxnSpPr/>
          <p:nvPr/>
        </p:nvCxnSpPr>
        <p:spPr>
          <a:xfrm>
            <a:off x="3568696" y="3621967"/>
            <a:ext cx="4782824" cy="61991"/>
          </a:xfrm>
          <a:prstGeom prst="straightConnector1">
            <a:avLst/>
          </a:prstGeom>
          <a:noFill/>
          <a:ln w="47625" cap="flat" cmpd="sng">
            <a:solidFill>
              <a:srgbClr val="989FA7"/>
            </a:solidFill>
            <a:prstDash val="solid"/>
            <a:miter lim="800000"/>
            <a:headEnd type="none" w="sm" len="sm"/>
            <a:tailEnd type="none" w="sm" len="sm"/>
          </a:ln>
        </p:spPr>
      </p:cxnSp>
      <p:cxnSp>
        <p:nvCxnSpPr>
          <p:cNvPr id="211" name="Google Shape;211;p5"/>
          <p:cNvCxnSpPr/>
          <p:nvPr/>
        </p:nvCxnSpPr>
        <p:spPr>
          <a:xfrm rot="10800000">
            <a:off x="4402241" y="2282846"/>
            <a:ext cx="3492079" cy="2740235"/>
          </a:xfrm>
          <a:prstGeom prst="straightConnector1">
            <a:avLst/>
          </a:prstGeom>
          <a:noFill/>
          <a:ln w="47625" cap="flat" cmpd="sng">
            <a:solidFill>
              <a:srgbClr val="989FA7"/>
            </a:solidFill>
            <a:prstDash val="solid"/>
            <a:miter lim="800000"/>
            <a:headEnd type="none" w="sm" len="sm"/>
            <a:tailEnd type="none" w="sm" len="sm"/>
          </a:ln>
        </p:spPr>
      </p:cxnSp>
      <p:cxnSp>
        <p:nvCxnSpPr>
          <p:cNvPr id="212" name="Google Shape;212;p5"/>
          <p:cNvCxnSpPr/>
          <p:nvPr/>
        </p:nvCxnSpPr>
        <p:spPr>
          <a:xfrm rot="10800000" flipH="1">
            <a:off x="4483610" y="2293132"/>
            <a:ext cx="3281680" cy="2598951"/>
          </a:xfrm>
          <a:prstGeom prst="straightConnector1">
            <a:avLst/>
          </a:prstGeom>
          <a:noFill/>
          <a:ln w="47625" cap="flat" cmpd="sng">
            <a:solidFill>
              <a:srgbClr val="989FA7"/>
            </a:solidFill>
            <a:prstDash val="solid"/>
            <a:miter lim="800000"/>
            <a:headEnd type="none" w="sm" len="sm"/>
            <a:tailEnd type="none" w="sm" len="sm"/>
          </a:ln>
        </p:spPr>
      </p:cxnSp>
      <p:sp>
        <p:nvSpPr>
          <p:cNvPr id="213" name="Google Shape;213;p5"/>
          <p:cNvSpPr/>
          <p:nvPr/>
        </p:nvSpPr>
        <p:spPr>
          <a:xfrm>
            <a:off x="4800601" y="2282845"/>
            <a:ext cx="2598951" cy="2598951"/>
          </a:xfrm>
          <a:prstGeom prst="ellipse">
            <a:avLst/>
          </a:prstGeom>
          <a:solidFill>
            <a:srgbClr val="0855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5"/>
          <p:cNvSpPr/>
          <p:nvPr/>
        </p:nvSpPr>
        <p:spPr>
          <a:xfrm>
            <a:off x="7391400" y="1720155"/>
            <a:ext cx="960120" cy="960120"/>
          </a:xfrm>
          <a:prstGeom prst="ellipse">
            <a:avLst/>
          </a:prstGeom>
          <a:solidFill>
            <a:schemeClr val="lt1"/>
          </a:solidFill>
          <a:ln>
            <a:noFill/>
          </a:ln>
          <a:effectLst>
            <a:outerShdw blurRad="63500" sx="102000" sy="102000" algn="ctr" rotWithShape="0">
              <a:srgbClr val="000000">
                <a:alpha val="8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5" name="Google Shape;215;p5" descr="Meeting">
            <a:hlinkClick r:id="rId3" action="ppaction://hlinksldjump"/>
          </p:cNvPr>
          <p:cNvPicPr preferRelativeResize="0"/>
          <p:nvPr/>
        </p:nvPicPr>
        <p:blipFill rotWithShape="1">
          <a:blip r:embed="rId4">
            <a:alphaModFix/>
          </a:blip>
          <a:srcRect/>
          <a:stretch/>
        </p:blipFill>
        <p:spPr>
          <a:xfrm>
            <a:off x="7540659" y="1865338"/>
            <a:ext cx="669753" cy="669753"/>
          </a:xfrm>
          <a:prstGeom prst="rect">
            <a:avLst/>
          </a:prstGeom>
          <a:noFill/>
          <a:ln>
            <a:noFill/>
          </a:ln>
        </p:spPr>
      </p:pic>
      <p:sp>
        <p:nvSpPr>
          <p:cNvPr id="216" name="Google Shape;216;p5"/>
          <p:cNvSpPr/>
          <p:nvPr/>
        </p:nvSpPr>
        <p:spPr>
          <a:xfrm>
            <a:off x="7871460" y="3102260"/>
            <a:ext cx="960120" cy="960120"/>
          </a:xfrm>
          <a:prstGeom prst="ellipse">
            <a:avLst/>
          </a:prstGeom>
          <a:solidFill>
            <a:schemeClr val="lt1"/>
          </a:solidFill>
          <a:ln>
            <a:noFill/>
          </a:ln>
          <a:effectLst>
            <a:outerShdw blurRad="63500" sx="102000" sy="102000" algn="ctr" rotWithShape="0">
              <a:srgbClr val="000000">
                <a:alpha val="8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7" name="Google Shape;217;p5" descr="Bank"/>
          <p:cNvPicPr preferRelativeResize="0"/>
          <p:nvPr/>
        </p:nvPicPr>
        <p:blipFill rotWithShape="1">
          <a:blip r:embed="rId5">
            <a:alphaModFix/>
          </a:blip>
          <a:srcRect/>
          <a:stretch/>
        </p:blipFill>
        <p:spPr>
          <a:xfrm>
            <a:off x="7974647" y="3190821"/>
            <a:ext cx="753746" cy="753746"/>
          </a:xfrm>
          <a:prstGeom prst="rect">
            <a:avLst/>
          </a:prstGeom>
          <a:noFill/>
          <a:ln>
            <a:noFill/>
          </a:ln>
        </p:spPr>
      </p:pic>
      <p:sp>
        <p:nvSpPr>
          <p:cNvPr id="218" name="Google Shape;218;p5"/>
          <p:cNvSpPr/>
          <p:nvPr/>
        </p:nvSpPr>
        <p:spPr>
          <a:xfrm>
            <a:off x="7391400" y="4484365"/>
            <a:ext cx="960120" cy="960120"/>
          </a:xfrm>
          <a:prstGeom prst="ellipse">
            <a:avLst/>
          </a:prstGeom>
          <a:solidFill>
            <a:schemeClr val="lt1"/>
          </a:solidFill>
          <a:ln>
            <a:noFill/>
          </a:ln>
          <a:effectLst>
            <a:outerShdw blurRad="63500" sx="102000" sy="102000" algn="ctr" rotWithShape="0">
              <a:srgbClr val="000000">
                <a:alpha val="8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5"/>
          <p:cNvSpPr/>
          <p:nvPr/>
        </p:nvSpPr>
        <p:spPr>
          <a:xfrm>
            <a:off x="3833393" y="4484365"/>
            <a:ext cx="960120" cy="960120"/>
          </a:xfrm>
          <a:prstGeom prst="ellipse">
            <a:avLst/>
          </a:prstGeom>
          <a:solidFill>
            <a:schemeClr val="lt1"/>
          </a:solidFill>
          <a:ln>
            <a:noFill/>
          </a:ln>
          <a:effectLst>
            <a:outerShdw blurRad="63500" sx="102000" sy="102000" algn="ctr" rotWithShape="0">
              <a:srgbClr val="000000">
                <a:alpha val="8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p5"/>
          <p:cNvSpPr/>
          <p:nvPr/>
        </p:nvSpPr>
        <p:spPr>
          <a:xfrm>
            <a:off x="3180077" y="3110912"/>
            <a:ext cx="960120" cy="960120"/>
          </a:xfrm>
          <a:prstGeom prst="ellipse">
            <a:avLst/>
          </a:prstGeom>
          <a:solidFill>
            <a:schemeClr val="lt1"/>
          </a:solidFill>
          <a:ln>
            <a:noFill/>
          </a:ln>
          <a:effectLst>
            <a:outerShdw blurRad="63500" sx="102000" sy="102000" algn="ctr" rotWithShape="0">
              <a:srgbClr val="000000">
                <a:alpha val="8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1" name="Google Shape;221;p5" descr="Head with gears"/>
          <p:cNvPicPr preferRelativeResize="0"/>
          <p:nvPr/>
        </p:nvPicPr>
        <p:blipFill rotWithShape="1">
          <a:blip r:embed="rId6">
            <a:alphaModFix/>
          </a:blip>
          <a:srcRect/>
          <a:stretch/>
        </p:blipFill>
        <p:spPr>
          <a:xfrm>
            <a:off x="3903138" y="4538282"/>
            <a:ext cx="820627" cy="820627"/>
          </a:xfrm>
          <a:prstGeom prst="rect">
            <a:avLst/>
          </a:prstGeom>
          <a:noFill/>
          <a:ln>
            <a:noFill/>
          </a:ln>
        </p:spPr>
      </p:pic>
      <p:pic>
        <p:nvPicPr>
          <p:cNvPr id="222" name="Google Shape;222;p5" descr="Earth globe Americas"/>
          <p:cNvPicPr preferRelativeResize="0"/>
          <p:nvPr/>
        </p:nvPicPr>
        <p:blipFill rotWithShape="1">
          <a:blip r:embed="rId7">
            <a:alphaModFix/>
          </a:blip>
          <a:srcRect/>
          <a:stretch/>
        </p:blipFill>
        <p:spPr>
          <a:xfrm>
            <a:off x="7509517" y="4595639"/>
            <a:ext cx="723886" cy="723886"/>
          </a:xfrm>
          <a:prstGeom prst="rect">
            <a:avLst/>
          </a:prstGeom>
          <a:noFill/>
          <a:ln>
            <a:noFill/>
          </a:ln>
        </p:spPr>
      </p:pic>
      <p:grpSp>
        <p:nvGrpSpPr>
          <p:cNvPr id="223" name="Google Shape;223;p5"/>
          <p:cNvGrpSpPr/>
          <p:nvPr/>
        </p:nvGrpSpPr>
        <p:grpSpPr>
          <a:xfrm>
            <a:off x="3833393" y="1720155"/>
            <a:ext cx="960120" cy="960120"/>
            <a:chOff x="3833393" y="1720155"/>
            <a:chExt cx="960120" cy="960120"/>
          </a:xfrm>
        </p:grpSpPr>
        <p:sp>
          <p:nvSpPr>
            <p:cNvPr id="224" name="Google Shape;224;p5"/>
            <p:cNvSpPr/>
            <p:nvPr/>
          </p:nvSpPr>
          <p:spPr>
            <a:xfrm>
              <a:off x="3833393" y="1720155"/>
              <a:ext cx="960120" cy="960120"/>
            </a:xfrm>
            <a:prstGeom prst="ellipse">
              <a:avLst/>
            </a:prstGeom>
            <a:solidFill>
              <a:schemeClr val="lt1"/>
            </a:solidFill>
            <a:ln>
              <a:noFill/>
            </a:ln>
            <a:effectLst>
              <a:outerShdw blurRad="63500" sx="102000" sy="102000" algn="ctr" rotWithShape="0">
                <a:srgbClr val="000000">
                  <a:alpha val="8392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5" name="Google Shape;225;p5" descr="Connections">
              <a:hlinkClick r:id="rId8" action="ppaction://hlinksldjump"/>
            </p:cNvPr>
            <p:cNvPicPr preferRelativeResize="0"/>
            <p:nvPr/>
          </p:nvPicPr>
          <p:blipFill rotWithShape="1">
            <a:blip r:embed="rId9">
              <a:alphaModFix/>
            </a:blip>
            <a:srcRect/>
            <a:stretch/>
          </p:blipFill>
          <p:spPr>
            <a:xfrm>
              <a:off x="3932899" y="1819661"/>
              <a:ext cx="761106" cy="761106"/>
            </a:xfrm>
            <a:prstGeom prst="rect">
              <a:avLst/>
            </a:prstGeom>
            <a:noFill/>
            <a:ln>
              <a:noFill/>
            </a:ln>
          </p:spPr>
        </p:pic>
      </p:grpSp>
      <p:pic>
        <p:nvPicPr>
          <p:cNvPr id="226" name="Google Shape;226;p5" descr="Microscope">
            <a:hlinkClick r:id="rId10" action="ppaction://hlinksldjump"/>
          </p:cNvPr>
          <p:cNvPicPr preferRelativeResize="0"/>
          <p:nvPr/>
        </p:nvPicPr>
        <p:blipFill rotWithShape="1">
          <a:blip r:embed="rId11">
            <a:alphaModFix/>
          </a:blip>
          <a:srcRect/>
          <a:stretch/>
        </p:blipFill>
        <p:spPr>
          <a:xfrm>
            <a:off x="3232967" y="3196579"/>
            <a:ext cx="777125" cy="750074"/>
          </a:xfrm>
          <a:prstGeom prst="rect">
            <a:avLst/>
          </a:prstGeom>
          <a:noFill/>
          <a:ln>
            <a:noFill/>
          </a:ln>
        </p:spPr>
      </p:pic>
      <p:sp>
        <p:nvSpPr>
          <p:cNvPr id="227" name="Google Shape;227;p5"/>
          <p:cNvSpPr txBox="1"/>
          <p:nvPr/>
        </p:nvSpPr>
        <p:spPr>
          <a:xfrm>
            <a:off x="1022123" y="1833506"/>
            <a:ext cx="2682240"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Global Production</a:t>
            </a:r>
            <a:endParaRPr sz="1400" b="0" i="0" u="none" strike="noStrike" cap="none">
              <a:solidFill>
                <a:srgbClr val="000000"/>
              </a:solidFill>
              <a:latin typeface="Roboto"/>
              <a:ea typeface="Roboto"/>
              <a:cs typeface="Roboto"/>
              <a:sym typeface="Roboto"/>
            </a:endParaRPr>
          </a:p>
        </p:txBody>
      </p:sp>
      <p:sp>
        <p:nvSpPr>
          <p:cNvPr id="228" name="Google Shape;228;p5"/>
          <p:cNvSpPr txBox="1"/>
          <p:nvPr/>
        </p:nvSpPr>
        <p:spPr>
          <a:xfrm>
            <a:off x="392232" y="3267806"/>
            <a:ext cx="2682240"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Development </a:t>
            </a:r>
            <a:br>
              <a:rPr lang="en-US" sz="1800" b="0" i="0" u="none" strike="noStrike" cap="none">
                <a:solidFill>
                  <a:schemeClr val="dk1"/>
                </a:solidFill>
                <a:latin typeface="Roboto"/>
                <a:ea typeface="Roboto"/>
                <a:cs typeface="Roboto"/>
                <a:sym typeface="Roboto"/>
              </a:rPr>
            </a:br>
            <a:r>
              <a:rPr lang="en-US" sz="1800" b="0" i="0" u="none" strike="noStrike" cap="none">
                <a:solidFill>
                  <a:schemeClr val="dk1"/>
                </a:solidFill>
                <a:latin typeface="Roboto"/>
                <a:ea typeface="Roboto"/>
                <a:cs typeface="Roboto"/>
                <a:sym typeface="Roboto"/>
              </a:rPr>
              <a:t>&amp; Testing Capabilities</a:t>
            </a:r>
            <a:endParaRPr sz="1400" b="0" i="0" u="none" strike="noStrike" cap="none">
              <a:solidFill>
                <a:srgbClr val="000000"/>
              </a:solidFill>
              <a:latin typeface="Roboto"/>
              <a:ea typeface="Roboto"/>
              <a:cs typeface="Roboto"/>
              <a:sym typeface="Roboto"/>
            </a:endParaRPr>
          </a:p>
        </p:txBody>
      </p:sp>
      <p:sp>
        <p:nvSpPr>
          <p:cNvPr id="229" name="Google Shape;229;p5"/>
          <p:cNvSpPr txBox="1"/>
          <p:nvPr/>
        </p:nvSpPr>
        <p:spPr>
          <a:xfrm>
            <a:off x="1061755" y="4776271"/>
            <a:ext cx="2682240"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Innovative Technology</a:t>
            </a:r>
            <a:endParaRPr sz="1400" b="0" i="0" u="none" strike="noStrike" cap="none">
              <a:solidFill>
                <a:srgbClr val="000000"/>
              </a:solidFill>
              <a:latin typeface="Roboto"/>
              <a:ea typeface="Roboto"/>
              <a:cs typeface="Roboto"/>
              <a:sym typeface="Roboto"/>
            </a:endParaRPr>
          </a:p>
        </p:txBody>
      </p:sp>
      <p:sp>
        <p:nvSpPr>
          <p:cNvPr id="230" name="Google Shape;230;p5"/>
          <p:cNvSpPr txBox="1"/>
          <p:nvPr/>
        </p:nvSpPr>
        <p:spPr>
          <a:xfrm>
            <a:off x="8470216" y="1792972"/>
            <a:ext cx="26822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100% Employee Owned</a:t>
            </a:r>
            <a:endParaRPr sz="1400" b="0" i="0" u="none" strike="noStrike" cap="none">
              <a:solidFill>
                <a:srgbClr val="000000"/>
              </a:solidFill>
              <a:latin typeface="Roboto"/>
              <a:ea typeface="Roboto"/>
              <a:cs typeface="Roboto"/>
              <a:sym typeface="Roboto"/>
            </a:endParaRPr>
          </a:p>
        </p:txBody>
      </p:sp>
      <p:sp>
        <p:nvSpPr>
          <p:cNvPr id="231" name="Google Shape;231;p5"/>
          <p:cNvSpPr txBox="1"/>
          <p:nvPr/>
        </p:nvSpPr>
        <p:spPr>
          <a:xfrm>
            <a:off x="8995486" y="3248450"/>
            <a:ext cx="2682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Financially Strong </a:t>
            </a:r>
            <a:br>
              <a:rPr lang="en-US" sz="1800" b="0" i="0" u="none" strike="noStrike" cap="none">
                <a:solidFill>
                  <a:schemeClr val="dk1"/>
                </a:solidFill>
                <a:latin typeface="Roboto"/>
                <a:ea typeface="Roboto"/>
                <a:cs typeface="Roboto"/>
                <a:sym typeface="Roboto"/>
              </a:rPr>
            </a:br>
            <a:r>
              <a:rPr lang="en-US" sz="1800" b="0" i="0" u="none" strike="noStrike" cap="none">
                <a:solidFill>
                  <a:schemeClr val="dk1"/>
                </a:solidFill>
                <a:latin typeface="Roboto"/>
                <a:ea typeface="Roboto"/>
                <a:cs typeface="Roboto"/>
                <a:sym typeface="Roboto"/>
              </a:rPr>
              <a:t>&amp; Profitable</a:t>
            </a:r>
            <a:endParaRPr sz="1400" b="0" i="0" u="none" strike="noStrike" cap="none">
              <a:solidFill>
                <a:srgbClr val="000000"/>
              </a:solidFill>
              <a:latin typeface="Roboto"/>
              <a:ea typeface="Roboto"/>
              <a:cs typeface="Roboto"/>
              <a:sym typeface="Roboto"/>
            </a:endParaRPr>
          </a:p>
        </p:txBody>
      </p:sp>
      <p:sp>
        <p:nvSpPr>
          <p:cNvPr id="232" name="Google Shape;232;p5"/>
          <p:cNvSpPr txBox="1"/>
          <p:nvPr/>
        </p:nvSpPr>
        <p:spPr>
          <a:xfrm>
            <a:off x="8470216" y="4641259"/>
            <a:ext cx="229014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Trusted Global Supplier Network</a:t>
            </a: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
          <p:cNvPicPr preferRelativeResize="0"/>
          <p:nvPr/>
        </p:nvPicPr>
        <p:blipFill rotWithShape="1">
          <a:blip r:embed="rId3">
            <a:alphaModFix/>
          </a:blip>
          <a:srcRect/>
          <a:stretch/>
        </p:blipFill>
        <p:spPr>
          <a:xfrm>
            <a:off x="0" y="1577340"/>
            <a:ext cx="4334259" cy="2655804"/>
          </a:xfrm>
          <a:prstGeom prst="rect">
            <a:avLst/>
          </a:prstGeom>
          <a:noFill/>
          <a:ln>
            <a:noFill/>
          </a:ln>
        </p:spPr>
      </p:pic>
      <p:pic>
        <p:nvPicPr>
          <p:cNvPr id="238" name="Google Shape;238;p4"/>
          <p:cNvPicPr preferRelativeResize="0"/>
          <p:nvPr/>
        </p:nvPicPr>
        <p:blipFill rotWithShape="1">
          <a:blip r:embed="rId4">
            <a:alphaModFix/>
          </a:blip>
          <a:srcRect/>
          <a:stretch/>
        </p:blipFill>
        <p:spPr>
          <a:xfrm>
            <a:off x="2761789" y="817037"/>
            <a:ext cx="6264926" cy="4541761"/>
          </a:xfrm>
          <a:prstGeom prst="rect">
            <a:avLst/>
          </a:prstGeom>
          <a:noFill/>
          <a:ln>
            <a:noFill/>
          </a:ln>
        </p:spPr>
      </p:pic>
      <p:sp>
        <p:nvSpPr>
          <p:cNvPr id="239" name="Google Shape;239;p4"/>
          <p:cNvSpPr/>
          <p:nvPr/>
        </p:nvSpPr>
        <p:spPr>
          <a:xfrm rot="-3034990">
            <a:off x="3624737" y="3834330"/>
            <a:ext cx="824782" cy="63720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4"/>
          <p:cNvSpPr/>
          <p:nvPr/>
        </p:nvSpPr>
        <p:spPr>
          <a:xfrm rot="1363186">
            <a:off x="479357" y="3648664"/>
            <a:ext cx="1265515" cy="63720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1" name="Google Shape;241;p4"/>
          <p:cNvPicPr preferRelativeResize="0"/>
          <p:nvPr/>
        </p:nvPicPr>
        <p:blipFill rotWithShape="1">
          <a:blip r:embed="rId5">
            <a:alphaModFix/>
          </a:blip>
          <a:srcRect/>
          <a:stretch/>
        </p:blipFill>
        <p:spPr>
          <a:xfrm rot="730751">
            <a:off x="825495" y="3484013"/>
            <a:ext cx="274713" cy="296056"/>
          </a:xfrm>
          <a:prstGeom prst="rect">
            <a:avLst/>
          </a:prstGeom>
          <a:noFill/>
          <a:ln>
            <a:noFill/>
          </a:ln>
        </p:spPr>
      </p:pic>
      <p:sp>
        <p:nvSpPr>
          <p:cNvPr id="242" name="Google Shape;242;p4"/>
          <p:cNvSpPr/>
          <p:nvPr/>
        </p:nvSpPr>
        <p:spPr>
          <a:xfrm>
            <a:off x="2788802" y="4051728"/>
            <a:ext cx="1015976" cy="2400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p4"/>
          <p:cNvSpPr/>
          <p:nvPr/>
        </p:nvSpPr>
        <p:spPr>
          <a:xfrm>
            <a:off x="10913096" y="4243084"/>
            <a:ext cx="1187826" cy="391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4" name="Google Shape;244;p4"/>
          <p:cNvCxnSpPr/>
          <p:nvPr/>
        </p:nvCxnSpPr>
        <p:spPr>
          <a:xfrm>
            <a:off x="4448559" y="1680210"/>
            <a:ext cx="0" cy="3600450"/>
          </a:xfrm>
          <a:prstGeom prst="straightConnector1">
            <a:avLst/>
          </a:prstGeom>
          <a:noFill/>
          <a:ln w="9525" cap="flat" cmpd="sng">
            <a:solidFill>
              <a:schemeClr val="accent1"/>
            </a:solidFill>
            <a:prstDash val="solid"/>
            <a:miter lim="800000"/>
            <a:headEnd type="none" w="sm" len="sm"/>
            <a:tailEnd type="none" w="sm" len="sm"/>
          </a:ln>
        </p:spPr>
      </p:cxnSp>
      <p:sp>
        <p:nvSpPr>
          <p:cNvPr id="245" name="Google Shape;245;p4"/>
          <p:cNvSpPr/>
          <p:nvPr/>
        </p:nvSpPr>
        <p:spPr>
          <a:xfrm>
            <a:off x="7680960" y="4983480"/>
            <a:ext cx="1345749" cy="375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6" name="Google Shape;246;p4"/>
          <p:cNvCxnSpPr/>
          <p:nvPr/>
        </p:nvCxnSpPr>
        <p:spPr>
          <a:xfrm>
            <a:off x="8541459" y="1658141"/>
            <a:ext cx="0" cy="3600450"/>
          </a:xfrm>
          <a:prstGeom prst="straightConnector1">
            <a:avLst/>
          </a:prstGeom>
          <a:noFill/>
          <a:ln w="9525" cap="flat" cmpd="sng">
            <a:solidFill>
              <a:schemeClr val="accent1"/>
            </a:solidFill>
            <a:prstDash val="solid"/>
            <a:miter lim="800000"/>
            <a:headEnd type="none" w="sm" len="sm"/>
            <a:tailEnd type="none" w="sm" len="sm"/>
          </a:ln>
        </p:spPr>
      </p:cxnSp>
      <p:sp>
        <p:nvSpPr>
          <p:cNvPr id="247" name="Google Shape;247;p4"/>
          <p:cNvSpPr/>
          <p:nvPr/>
        </p:nvSpPr>
        <p:spPr>
          <a:xfrm rot="4914667">
            <a:off x="3392009" y="4923036"/>
            <a:ext cx="1345749" cy="375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4"/>
          <p:cNvSpPr txBox="1"/>
          <p:nvPr/>
        </p:nvSpPr>
        <p:spPr>
          <a:xfrm>
            <a:off x="5597618" y="1233999"/>
            <a:ext cx="1866900"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Europe</a:t>
            </a:r>
            <a:endParaRPr sz="1400" b="0" i="0" u="none" strike="noStrike" cap="none">
              <a:solidFill>
                <a:srgbClr val="000000"/>
              </a:solidFill>
              <a:latin typeface="Roboto"/>
              <a:ea typeface="Roboto"/>
              <a:cs typeface="Roboto"/>
              <a:sym typeface="Roboto"/>
            </a:endParaRPr>
          </a:p>
        </p:txBody>
      </p:sp>
      <p:sp>
        <p:nvSpPr>
          <p:cNvPr id="249" name="Google Shape;249;p4"/>
          <p:cNvSpPr txBox="1"/>
          <p:nvPr/>
        </p:nvSpPr>
        <p:spPr>
          <a:xfrm>
            <a:off x="9430211" y="1254051"/>
            <a:ext cx="18669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China</a:t>
            </a:r>
            <a:endParaRPr sz="1400" b="0" i="0" u="none" strike="noStrike" cap="none">
              <a:solidFill>
                <a:srgbClr val="000000"/>
              </a:solidFill>
              <a:latin typeface="Roboto"/>
              <a:ea typeface="Roboto"/>
              <a:cs typeface="Roboto"/>
              <a:sym typeface="Roboto"/>
            </a:endParaRPr>
          </a:p>
        </p:txBody>
      </p:sp>
      <p:sp>
        <p:nvSpPr>
          <p:cNvPr id="250" name="Google Shape;250;p4"/>
          <p:cNvSpPr txBox="1"/>
          <p:nvPr/>
        </p:nvSpPr>
        <p:spPr>
          <a:xfrm>
            <a:off x="1326319" y="1254052"/>
            <a:ext cx="18669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North America</a:t>
            </a:r>
            <a:endParaRPr sz="1400" b="0" i="0" u="none" strike="noStrike" cap="none">
              <a:solidFill>
                <a:srgbClr val="000000"/>
              </a:solidFill>
              <a:latin typeface="Roboto"/>
              <a:ea typeface="Roboto"/>
              <a:cs typeface="Roboto"/>
              <a:sym typeface="Roboto"/>
            </a:endParaRPr>
          </a:p>
        </p:txBody>
      </p:sp>
      <p:sp>
        <p:nvSpPr>
          <p:cNvPr id="251" name="Google Shape;251;p4"/>
          <p:cNvSpPr txBox="1"/>
          <p:nvPr/>
        </p:nvSpPr>
        <p:spPr>
          <a:xfrm>
            <a:off x="797357" y="2663017"/>
            <a:ext cx="18381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Hyspan Precision Products, Inc.</a:t>
            </a:r>
            <a:br>
              <a:rPr lang="en-US" sz="800" b="0" i="0" u="none" strike="noStrike" cap="none">
                <a:solidFill>
                  <a:schemeClr val="dk1"/>
                </a:solidFill>
                <a:latin typeface="Calibri"/>
                <a:ea typeface="Calibri"/>
                <a:cs typeface="Calibri"/>
                <a:sym typeface="Calibri"/>
              </a:rPr>
            </a:br>
            <a:r>
              <a:rPr lang="en-US" sz="800" b="0" i="0" u="none" strike="noStrike" cap="none">
                <a:solidFill>
                  <a:schemeClr val="dk1"/>
                </a:solidFill>
                <a:latin typeface="Calibri"/>
                <a:ea typeface="Calibri"/>
                <a:cs typeface="Calibri"/>
                <a:sym typeface="Calibri"/>
              </a:rPr>
              <a:t>Chula Vista, CA</a:t>
            </a:r>
            <a:endParaRPr sz="1400" b="0" i="0" u="none" strike="noStrike" cap="none">
              <a:solidFill>
                <a:srgbClr val="000000"/>
              </a:solidFill>
              <a:latin typeface="Arial"/>
              <a:ea typeface="Arial"/>
              <a:cs typeface="Arial"/>
              <a:sym typeface="Arial"/>
            </a:endParaRPr>
          </a:p>
        </p:txBody>
      </p:sp>
      <p:sp>
        <p:nvSpPr>
          <p:cNvPr id="252" name="Google Shape;252;p4"/>
          <p:cNvSpPr txBox="1"/>
          <p:nvPr/>
        </p:nvSpPr>
        <p:spPr>
          <a:xfrm>
            <a:off x="579176" y="3850153"/>
            <a:ext cx="183817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Hyspan de Mexico S.A. C.V. </a:t>
            </a:r>
            <a:br>
              <a:rPr lang="en-US" sz="800" b="0" i="0" u="none" strike="noStrike" cap="none">
                <a:solidFill>
                  <a:schemeClr val="dk1"/>
                </a:solidFill>
                <a:latin typeface="Calibri"/>
                <a:ea typeface="Calibri"/>
                <a:cs typeface="Calibri"/>
                <a:sym typeface="Calibri"/>
              </a:rPr>
            </a:br>
            <a:r>
              <a:rPr lang="en-US" sz="800" b="0" i="0" u="none" strike="noStrike" cap="none">
                <a:solidFill>
                  <a:schemeClr val="dk1"/>
                </a:solidFill>
                <a:latin typeface="Calibri"/>
                <a:ea typeface="Calibri"/>
                <a:cs typeface="Calibri"/>
                <a:sym typeface="Calibri"/>
              </a:rPr>
              <a:t>Tijuana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Maquiladora Program</a:t>
            </a:r>
            <a:endParaRPr sz="1400" b="0" i="0" u="none" strike="noStrike" cap="none">
              <a:solidFill>
                <a:srgbClr val="000000"/>
              </a:solidFill>
              <a:latin typeface="Arial"/>
              <a:ea typeface="Arial"/>
              <a:cs typeface="Arial"/>
              <a:sym typeface="Arial"/>
            </a:endParaRPr>
          </a:p>
        </p:txBody>
      </p:sp>
      <p:sp>
        <p:nvSpPr>
          <p:cNvPr id="253" name="Google Shape;253;p4"/>
          <p:cNvSpPr txBox="1"/>
          <p:nvPr/>
        </p:nvSpPr>
        <p:spPr>
          <a:xfrm>
            <a:off x="3118043" y="2357489"/>
            <a:ext cx="18381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Flexible Metal, Inc.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Hamburg, MI</a:t>
            </a:r>
            <a:endParaRPr sz="1400" b="0" i="0" u="none" strike="noStrike" cap="none">
              <a:solidFill>
                <a:srgbClr val="000000"/>
              </a:solidFill>
              <a:latin typeface="Arial"/>
              <a:ea typeface="Arial"/>
              <a:cs typeface="Arial"/>
              <a:sym typeface="Arial"/>
            </a:endParaRPr>
          </a:p>
        </p:txBody>
      </p:sp>
      <p:sp>
        <p:nvSpPr>
          <p:cNvPr id="254" name="Google Shape;254;p4"/>
          <p:cNvSpPr txBox="1"/>
          <p:nvPr/>
        </p:nvSpPr>
        <p:spPr>
          <a:xfrm>
            <a:off x="2801220" y="2813270"/>
            <a:ext cx="18381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Universal Hose &amp; Braid</a:t>
            </a:r>
            <a:br>
              <a:rPr lang="en-US" sz="800" b="0" i="0" u="none" strike="noStrike" cap="none">
                <a:solidFill>
                  <a:schemeClr val="dk1"/>
                </a:solidFill>
                <a:latin typeface="Calibri"/>
                <a:ea typeface="Calibri"/>
                <a:cs typeface="Calibri"/>
                <a:sym typeface="Calibri"/>
              </a:rPr>
            </a:br>
            <a:r>
              <a:rPr lang="en-US" sz="800" b="0" i="0" u="none" strike="noStrike" cap="none">
                <a:solidFill>
                  <a:schemeClr val="dk1"/>
                </a:solidFill>
                <a:latin typeface="Calibri"/>
                <a:ea typeface="Calibri"/>
                <a:cs typeface="Calibri"/>
                <a:sym typeface="Calibri"/>
              </a:rPr>
              <a:t>South Holland, IL</a:t>
            </a:r>
            <a:endParaRPr sz="1400" b="0" i="0" u="none" strike="noStrike" cap="none">
              <a:solidFill>
                <a:srgbClr val="000000"/>
              </a:solidFill>
              <a:latin typeface="Arial"/>
              <a:ea typeface="Arial"/>
              <a:cs typeface="Arial"/>
              <a:sym typeface="Arial"/>
            </a:endParaRPr>
          </a:p>
        </p:txBody>
      </p:sp>
      <p:sp>
        <p:nvSpPr>
          <p:cNvPr id="255" name="Google Shape;255;p4"/>
          <p:cNvSpPr txBox="1"/>
          <p:nvPr/>
        </p:nvSpPr>
        <p:spPr>
          <a:xfrm>
            <a:off x="939588" y="3181833"/>
            <a:ext cx="1838170"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Flexial Corporation, Inc.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Cookeville, TN</a:t>
            </a:r>
            <a:endParaRPr sz="1400" b="0" i="0" u="none" strike="noStrike" cap="none">
              <a:solidFill>
                <a:srgbClr val="000000"/>
              </a:solidFill>
              <a:latin typeface="Arial"/>
              <a:ea typeface="Arial"/>
              <a:cs typeface="Arial"/>
              <a:sym typeface="Arial"/>
            </a:endParaRPr>
          </a:p>
        </p:txBody>
      </p:sp>
      <p:sp>
        <p:nvSpPr>
          <p:cNvPr id="256" name="Google Shape;256;p4"/>
          <p:cNvSpPr txBox="1"/>
          <p:nvPr/>
        </p:nvSpPr>
        <p:spPr>
          <a:xfrm>
            <a:off x="3309009" y="3350989"/>
            <a:ext cx="18381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Flexible Metal, Inc.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Tucker, GA</a:t>
            </a:r>
            <a:endParaRPr sz="1400" b="0" i="0" u="none" strike="noStrike" cap="none">
              <a:solidFill>
                <a:srgbClr val="000000"/>
              </a:solidFill>
              <a:latin typeface="Arial"/>
              <a:ea typeface="Arial"/>
              <a:cs typeface="Arial"/>
              <a:sym typeface="Arial"/>
            </a:endParaRPr>
          </a:p>
        </p:txBody>
      </p:sp>
      <p:sp>
        <p:nvSpPr>
          <p:cNvPr id="257" name="Google Shape;257;p4"/>
          <p:cNvSpPr txBox="1"/>
          <p:nvPr/>
        </p:nvSpPr>
        <p:spPr>
          <a:xfrm>
            <a:off x="6882696" y="2643993"/>
            <a:ext cx="183817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Flexible Metal Sweden</a:t>
            </a:r>
            <a:endParaRPr sz="1400" b="0" i="0" u="none" strike="noStrike" cap="none">
              <a:solidFill>
                <a:srgbClr val="000000"/>
              </a:solidFill>
              <a:latin typeface="Arial"/>
              <a:ea typeface="Arial"/>
              <a:cs typeface="Arial"/>
              <a:sym typeface="Arial"/>
            </a:endParaRPr>
          </a:p>
        </p:txBody>
      </p:sp>
      <p:sp>
        <p:nvSpPr>
          <p:cNvPr id="258" name="Google Shape;258;p4"/>
          <p:cNvSpPr txBox="1"/>
          <p:nvPr/>
        </p:nvSpPr>
        <p:spPr>
          <a:xfrm>
            <a:off x="6882696" y="3742431"/>
            <a:ext cx="18381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Flexible Metal, s.r.o.</a:t>
            </a:r>
            <a:br>
              <a:rPr lang="en-US" sz="800" b="0" i="0" u="none" strike="noStrike" cap="none">
                <a:solidFill>
                  <a:schemeClr val="dk1"/>
                </a:solidFill>
                <a:latin typeface="Calibri"/>
                <a:ea typeface="Calibri"/>
                <a:cs typeface="Calibri"/>
                <a:sym typeface="Calibri"/>
              </a:rPr>
            </a:br>
            <a:r>
              <a:rPr lang="en-US" sz="800" b="0" i="0" u="none" strike="noStrike" cap="none">
                <a:solidFill>
                  <a:schemeClr val="dk1"/>
                </a:solidFill>
                <a:latin typeface="Calibri"/>
                <a:ea typeface="Calibri"/>
                <a:cs typeface="Calibri"/>
                <a:sym typeface="Calibri"/>
              </a:rPr>
              <a:t>Prague, CZ</a:t>
            </a:r>
            <a:endParaRPr sz="1400" b="0" i="0" u="none" strike="noStrike" cap="none">
              <a:solidFill>
                <a:srgbClr val="000000"/>
              </a:solidFill>
              <a:latin typeface="Arial"/>
              <a:ea typeface="Arial"/>
              <a:cs typeface="Arial"/>
              <a:sym typeface="Arial"/>
            </a:endParaRPr>
          </a:p>
        </p:txBody>
      </p:sp>
      <p:sp>
        <p:nvSpPr>
          <p:cNvPr id="259" name="Google Shape;259;p4"/>
          <p:cNvSpPr txBox="1"/>
          <p:nvPr/>
        </p:nvSpPr>
        <p:spPr>
          <a:xfrm>
            <a:off x="6531068" y="4269508"/>
            <a:ext cx="183817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Flexible Metal Italy</a:t>
            </a:r>
            <a:endParaRPr sz="1400" b="0" i="0" u="none" strike="noStrike" cap="none">
              <a:solidFill>
                <a:srgbClr val="000000"/>
              </a:solidFill>
              <a:latin typeface="Arial"/>
              <a:ea typeface="Arial"/>
              <a:cs typeface="Arial"/>
              <a:sym typeface="Arial"/>
            </a:endParaRPr>
          </a:p>
        </p:txBody>
      </p:sp>
      <p:sp>
        <p:nvSpPr>
          <p:cNvPr id="260" name="Google Shape;260;p4"/>
          <p:cNvSpPr txBox="1"/>
          <p:nvPr/>
        </p:nvSpPr>
        <p:spPr>
          <a:xfrm>
            <a:off x="4599959" y="3373322"/>
            <a:ext cx="183817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Flexible Metal UK</a:t>
            </a:r>
            <a:endParaRPr sz="1400" b="0" i="0" u="none" strike="noStrike" cap="none">
              <a:solidFill>
                <a:srgbClr val="000000"/>
              </a:solidFill>
              <a:latin typeface="Arial"/>
              <a:ea typeface="Arial"/>
              <a:cs typeface="Arial"/>
              <a:sym typeface="Arial"/>
            </a:endParaRPr>
          </a:p>
        </p:txBody>
      </p:sp>
      <p:sp>
        <p:nvSpPr>
          <p:cNvPr id="261" name="Google Shape;261;p4"/>
          <p:cNvSpPr txBox="1"/>
          <p:nvPr/>
        </p:nvSpPr>
        <p:spPr>
          <a:xfrm>
            <a:off x="6258722" y="3479855"/>
            <a:ext cx="183817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Flexible Metal Netherlands</a:t>
            </a:r>
            <a:endParaRPr sz="1400" b="0" i="0" u="none" strike="noStrike" cap="none">
              <a:solidFill>
                <a:srgbClr val="000000"/>
              </a:solidFill>
              <a:latin typeface="Arial"/>
              <a:ea typeface="Arial"/>
              <a:cs typeface="Arial"/>
              <a:sym typeface="Arial"/>
            </a:endParaRPr>
          </a:p>
        </p:txBody>
      </p:sp>
      <p:pic>
        <p:nvPicPr>
          <p:cNvPr id="262" name="Google Shape;262;p4"/>
          <p:cNvPicPr preferRelativeResize="0"/>
          <p:nvPr/>
        </p:nvPicPr>
        <p:blipFill rotWithShape="1">
          <a:blip r:embed="rId6">
            <a:alphaModFix/>
          </a:blip>
          <a:srcRect/>
          <a:stretch/>
        </p:blipFill>
        <p:spPr>
          <a:xfrm>
            <a:off x="8586197" y="1962149"/>
            <a:ext cx="3200400" cy="2933700"/>
          </a:xfrm>
          <a:prstGeom prst="rect">
            <a:avLst/>
          </a:prstGeom>
          <a:noFill/>
          <a:ln>
            <a:noFill/>
          </a:ln>
        </p:spPr>
      </p:pic>
      <p:sp>
        <p:nvSpPr>
          <p:cNvPr id="263" name="Google Shape;263;p4"/>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Global Footprint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6"/>
          <p:cNvPicPr preferRelativeResize="0"/>
          <p:nvPr/>
        </p:nvPicPr>
        <p:blipFill rotWithShape="1">
          <a:blip r:embed="rId3">
            <a:alphaModFix/>
          </a:blip>
          <a:srcRect/>
          <a:stretch/>
        </p:blipFill>
        <p:spPr>
          <a:xfrm>
            <a:off x="3024" y="679590"/>
            <a:ext cx="12188976" cy="6177064"/>
          </a:xfrm>
          <a:prstGeom prst="rect">
            <a:avLst/>
          </a:prstGeom>
          <a:noFill/>
          <a:ln>
            <a:noFill/>
          </a:ln>
        </p:spPr>
      </p:pic>
      <p:sp>
        <p:nvSpPr>
          <p:cNvPr id="269" name="Google Shape;269;p6"/>
          <p:cNvSpPr/>
          <p:nvPr/>
        </p:nvSpPr>
        <p:spPr>
          <a:xfrm>
            <a:off x="3024" y="679590"/>
            <a:ext cx="12188976" cy="6177064"/>
          </a:xfrm>
          <a:prstGeom prst="rect">
            <a:avLst/>
          </a:prstGeom>
          <a:solidFill>
            <a:schemeClr val="dk1">
              <a:alpha val="6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6"/>
          <p:cNvSpPr txBox="1"/>
          <p:nvPr/>
        </p:nvSpPr>
        <p:spPr>
          <a:xfrm>
            <a:off x="2581428" y="1422803"/>
            <a:ext cx="7272786"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oboto"/>
                <a:ea typeface="Roboto"/>
                <a:cs typeface="Roboto"/>
                <a:sym typeface="Roboto"/>
              </a:rPr>
              <a:t>In 2017, an ESOP was established as an employee benefit plan that gives workers ownership interest in the company.</a:t>
            </a:r>
            <a:endParaRPr sz="14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oboto"/>
                <a:ea typeface="Roboto"/>
                <a:cs typeface="Roboto"/>
                <a:sym typeface="Roboto"/>
              </a:rPr>
              <a:t>Because our employees have stake in our company’s success, quality &amp; customer service are our #1 priorities. </a:t>
            </a:r>
            <a:br>
              <a:rPr lang="en-US" sz="2000" b="0" i="0" u="none" strike="noStrike" cap="none">
                <a:solidFill>
                  <a:schemeClr val="lt1"/>
                </a:solidFill>
                <a:latin typeface="Roboto"/>
                <a:ea typeface="Roboto"/>
                <a:cs typeface="Roboto"/>
                <a:sym typeface="Roboto"/>
              </a:rPr>
            </a:br>
            <a:r>
              <a:rPr lang="en-US" sz="2000" b="1" i="0" u="none" strike="noStrike" cap="none">
                <a:solidFill>
                  <a:schemeClr val="lt1"/>
                </a:solidFill>
                <a:latin typeface="Roboto"/>
                <a:ea typeface="Roboto"/>
                <a:cs typeface="Roboto"/>
                <a:sym typeface="Roboto"/>
              </a:rPr>
              <a:t>When our customers win, we win! </a:t>
            </a:r>
            <a:endParaRPr sz="14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oboto"/>
                <a:ea typeface="Roboto"/>
                <a:cs typeface="Roboto"/>
                <a:sym typeface="Roboto"/>
              </a:rPr>
              <a:t>ESOP companies account for over half of Fortune Magazine’s </a:t>
            </a:r>
            <a:br>
              <a:rPr lang="en-US" sz="2000" b="0" i="0" u="none" strike="noStrike" cap="none">
                <a:solidFill>
                  <a:schemeClr val="lt1"/>
                </a:solidFill>
                <a:latin typeface="Roboto"/>
                <a:ea typeface="Roboto"/>
                <a:cs typeface="Roboto"/>
                <a:sym typeface="Roboto"/>
              </a:rPr>
            </a:br>
            <a:r>
              <a:rPr lang="en-US" sz="2000" b="0" i="0" u="none" strike="noStrike" cap="none">
                <a:solidFill>
                  <a:schemeClr val="lt1"/>
                </a:solidFill>
                <a:latin typeface="Roboto"/>
                <a:ea typeface="Roboto"/>
                <a:cs typeface="Roboto"/>
                <a:sym typeface="Roboto"/>
              </a:rPr>
              <a:t>“100 Best Companies to Work for in America”</a:t>
            </a:r>
            <a:endParaRPr sz="1400" b="0" i="0" u="none" strike="noStrike" cap="none">
              <a:solidFill>
                <a:srgbClr val="000000"/>
              </a:solidFill>
              <a:latin typeface="Roboto"/>
              <a:ea typeface="Roboto"/>
              <a:cs typeface="Roboto"/>
              <a:sym typeface="Roboto"/>
            </a:endParaRPr>
          </a:p>
        </p:txBody>
      </p:sp>
      <p:sp>
        <p:nvSpPr>
          <p:cNvPr id="271" name="Google Shape;271;p6"/>
          <p:cNvSpPr txBox="1"/>
          <p:nvPr/>
        </p:nvSpPr>
        <p:spPr>
          <a:xfrm>
            <a:off x="8737107" y="3860309"/>
            <a:ext cx="6477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a:t>
            </a:r>
            <a:endParaRPr sz="1800" b="0" i="0" u="none" strike="noStrike" cap="none">
              <a:solidFill>
                <a:schemeClr val="lt1"/>
              </a:solidFill>
              <a:latin typeface="Calibri"/>
              <a:ea typeface="Calibri"/>
              <a:cs typeface="Calibri"/>
              <a:sym typeface="Calibri"/>
            </a:endParaRPr>
          </a:p>
        </p:txBody>
      </p:sp>
      <p:sp>
        <p:nvSpPr>
          <p:cNvPr id="272" name="Google Shape;272;p6"/>
          <p:cNvSpPr txBox="1"/>
          <p:nvPr/>
        </p:nvSpPr>
        <p:spPr>
          <a:xfrm>
            <a:off x="10204398" y="6387078"/>
            <a:ext cx="179363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*Source: www.esop.org</a:t>
            </a:r>
            <a:endParaRPr sz="1800" b="0" i="0" u="none" strike="noStrike" cap="none">
              <a:solidFill>
                <a:schemeClr val="lt1"/>
              </a:solidFill>
              <a:latin typeface="Roboto"/>
              <a:ea typeface="Roboto"/>
              <a:cs typeface="Roboto"/>
              <a:sym typeface="Roboto"/>
            </a:endParaRPr>
          </a:p>
        </p:txBody>
      </p:sp>
      <p:pic>
        <p:nvPicPr>
          <p:cNvPr id="273" name="Google Shape;273;p6" descr="Bar graph with upward trend"/>
          <p:cNvPicPr preferRelativeResize="0"/>
          <p:nvPr/>
        </p:nvPicPr>
        <p:blipFill rotWithShape="1">
          <a:blip r:embed="rId4">
            <a:alphaModFix/>
          </a:blip>
          <a:srcRect/>
          <a:stretch/>
        </p:blipFill>
        <p:spPr>
          <a:xfrm>
            <a:off x="258617" y="4627129"/>
            <a:ext cx="2036908" cy="2036908"/>
          </a:xfrm>
          <a:prstGeom prst="rect">
            <a:avLst/>
          </a:prstGeom>
          <a:noFill/>
          <a:ln>
            <a:noFill/>
          </a:ln>
        </p:spPr>
      </p:pic>
      <p:sp>
        <p:nvSpPr>
          <p:cNvPr id="274" name="Google Shape;274;p6"/>
          <p:cNvSpPr txBox="1"/>
          <p:nvPr/>
        </p:nvSpPr>
        <p:spPr>
          <a:xfrm>
            <a:off x="258617" y="193963"/>
            <a:ext cx="11739419" cy="512863"/>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3600"/>
              <a:buFont typeface="Roboto Black"/>
              <a:buNone/>
            </a:pPr>
            <a:r>
              <a:rPr lang="en-US" sz="3600" b="0" i="0" u="none" strike="noStrike" cap="none">
                <a:solidFill>
                  <a:schemeClr val="dk1"/>
                </a:solidFill>
                <a:latin typeface="Roboto Black"/>
                <a:ea typeface="Roboto Black"/>
                <a:cs typeface="Roboto Black"/>
                <a:sym typeface="Roboto Black"/>
              </a:rPr>
              <a:t>Employee Stock Ownership Plan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98"/>
          <p:cNvPicPr preferRelativeResize="0"/>
          <p:nvPr/>
        </p:nvPicPr>
        <p:blipFill rotWithShape="1">
          <a:blip r:embed="rId3">
            <a:alphaModFix/>
          </a:blip>
          <a:srcRect/>
          <a:stretch/>
        </p:blipFill>
        <p:spPr>
          <a:xfrm>
            <a:off x="2152835" y="1017787"/>
            <a:ext cx="7886330" cy="3269403"/>
          </a:xfrm>
          <a:prstGeom prst="rect">
            <a:avLst/>
          </a:prstGeom>
          <a:noFill/>
          <a:ln>
            <a:noFill/>
          </a:ln>
        </p:spPr>
      </p:pic>
      <p:pic>
        <p:nvPicPr>
          <p:cNvPr id="280" name="Google Shape;280;p98" descr="Laminated Bellows Expansion Joint"/>
          <p:cNvPicPr preferRelativeResize="0"/>
          <p:nvPr/>
        </p:nvPicPr>
        <p:blipFill rotWithShape="1">
          <a:blip r:embed="rId4">
            <a:alphaModFix/>
          </a:blip>
          <a:srcRect/>
          <a:stretch/>
        </p:blipFill>
        <p:spPr>
          <a:xfrm>
            <a:off x="3484947" y="5256269"/>
            <a:ext cx="1524000" cy="1143000"/>
          </a:xfrm>
          <a:prstGeom prst="rect">
            <a:avLst/>
          </a:prstGeom>
          <a:noFill/>
          <a:ln>
            <a:noFill/>
          </a:ln>
        </p:spPr>
      </p:pic>
      <p:pic>
        <p:nvPicPr>
          <p:cNvPr id="281" name="Google Shape;281;p98" descr="Ball Joint"/>
          <p:cNvPicPr preferRelativeResize="0"/>
          <p:nvPr/>
        </p:nvPicPr>
        <p:blipFill rotWithShape="1">
          <a:blip r:embed="rId5">
            <a:alphaModFix/>
          </a:blip>
          <a:srcRect/>
          <a:stretch/>
        </p:blipFill>
        <p:spPr>
          <a:xfrm>
            <a:off x="1945961" y="5107269"/>
            <a:ext cx="1428750" cy="1143000"/>
          </a:xfrm>
          <a:prstGeom prst="rect">
            <a:avLst/>
          </a:prstGeom>
          <a:noFill/>
          <a:ln>
            <a:noFill/>
          </a:ln>
        </p:spPr>
      </p:pic>
      <p:pic>
        <p:nvPicPr>
          <p:cNvPr id="282" name="Google Shape;282;p98"/>
          <p:cNvPicPr preferRelativeResize="0"/>
          <p:nvPr/>
        </p:nvPicPr>
        <p:blipFill rotWithShape="1">
          <a:blip r:embed="rId6">
            <a:alphaModFix/>
          </a:blip>
          <a:srcRect/>
          <a:stretch/>
        </p:blipFill>
        <p:spPr>
          <a:xfrm rot="-1333374">
            <a:off x="6893681" y="5155238"/>
            <a:ext cx="1524000" cy="1047073"/>
          </a:xfrm>
          <a:prstGeom prst="rect">
            <a:avLst/>
          </a:prstGeom>
          <a:noFill/>
          <a:ln>
            <a:noFill/>
          </a:ln>
        </p:spPr>
      </p:pic>
      <p:pic>
        <p:nvPicPr>
          <p:cNvPr id="283" name="Google Shape;283;p98"/>
          <p:cNvPicPr preferRelativeResize="0"/>
          <p:nvPr/>
        </p:nvPicPr>
        <p:blipFill rotWithShape="1">
          <a:blip r:embed="rId7">
            <a:alphaModFix/>
          </a:blip>
          <a:srcRect/>
          <a:stretch/>
        </p:blipFill>
        <p:spPr>
          <a:xfrm rot="7754965">
            <a:off x="10092850" y="5099401"/>
            <a:ext cx="1868350" cy="1032500"/>
          </a:xfrm>
          <a:prstGeom prst="rect">
            <a:avLst/>
          </a:prstGeom>
          <a:noFill/>
          <a:ln>
            <a:noFill/>
          </a:ln>
        </p:spPr>
      </p:pic>
      <p:pic>
        <p:nvPicPr>
          <p:cNvPr id="284" name="Google Shape;284;p98" descr="Medical Bellows"/>
          <p:cNvPicPr preferRelativeResize="0"/>
          <p:nvPr/>
        </p:nvPicPr>
        <p:blipFill rotWithShape="1">
          <a:blip r:embed="rId8">
            <a:alphaModFix/>
          </a:blip>
          <a:srcRect/>
          <a:stretch/>
        </p:blipFill>
        <p:spPr>
          <a:xfrm>
            <a:off x="263797" y="5256269"/>
            <a:ext cx="1524000" cy="1143000"/>
          </a:xfrm>
          <a:prstGeom prst="rect">
            <a:avLst/>
          </a:prstGeom>
          <a:noFill/>
          <a:ln>
            <a:noFill/>
          </a:ln>
        </p:spPr>
      </p:pic>
      <p:pic>
        <p:nvPicPr>
          <p:cNvPr id="285" name="Google Shape;285;p98" descr="Automotive Bellows Assembly"/>
          <p:cNvPicPr preferRelativeResize="0"/>
          <p:nvPr/>
        </p:nvPicPr>
        <p:blipFill rotWithShape="1">
          <a:blip r:embed="rId9">
            <a:alphaModFix/>
          </a:blip>
          <a:srcRect/>
          <a:stretch/>
        </p:blipFill>
        <p:spPr>
          <a:xfrm>
            <a:off x="8659808" y="5107276"/>
            <a:ext cx="1428750" cy="1143000"/>
          </a:xfrm>
          <a:prstGeom prst="rect">
            <a:avLst/>
          </a:prstGeom>
          <a:noFill/>
          <a:ln>
            <a:noFill/>
          </a:ln>
        </p:spPr>
      </p:pic>
      <p:pic>
        <p:nvPicPr>
          <p:cNvPr id="286" name="Google Shape;286;p98"/>
          <p:cNvPicPr preferRelativeResize="0"/>
          <p:nvPr/>
        </p:nvPicPr>
        <p:blipFill rotWithShape="1">
          <a:blip r:embed="rId10">
            <a:alphaModFix/>
          </a:blip>
          <a:srcRect/>
          <a:stretch/>
        </p:blipFill>
        <p:spPr>
          <a:xfrm>
            <a:off x="5177275" y="4955407"/>
            <a:ext cx="1469438" cy="14467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99"/>
          <p:cNvPicPr preferRelativeResize="0"/>
          <p:nvPr/>
        </p:nvPicPr>
        <p:blipFill rotWithShape="1">
          <a:blip r:embed="rId3">
            <a:alphaModFix/>
          </a:blip>
          <a:srcRect l="18886"/>
          <a:stretch/>
        </p:blipFill>
        <p:spPr>
          <a:xfrm>
            <a:off x="0" y="726037"/>
            <a:ext cx="12192000" cy="6012289"/>
          </a:xfrm>
          <a:prstGeom prst="rect">
            <a:avLst/>
          </a:prstGeom>
          <a:noFill/>
          <a:ln>
            <a:noFill/>
          </a:ln>
        </p:spPr>
      </p:pic>
      <p:sp>
        <p:nvSpPr>
          <p:cNvPr id="292" name="Google Shape;292;p99"/>
          <p:cNvSpPr txBox="1"/>
          <p:nvPr/>
        </p:nvSpPr>
        <p:spPr>
          <a:xfrm>
            <a:off x="422245" y="1457560"/>
            <a:ext cx="225663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Commercial</a:t>
            </a:r>
            <a:br>
              <a:rPr lang="en-US" sz="1800" b="0" i="0" u="none" strike="noStrike" cap="none">
                <a:solidFill>
                  <a:schemeClr val="dk1"/>
                </a:solidFill>
                <a:latin typeface="Roboto"/>
                <a:ea typeface="Roboto"/>
                <a:cs typeface="Roboto"/>
                <a:sym typeface="Roboto"/>
              </a:rPr>
            </a:br>
            <a:r>
              <a:rPr lang="en-US" sz="1800" b="0" i="0" u="none" strike="noStrike" cap="none">
                <a:solidFill>
                  <a:schemeClr val="dk1"/>
                </a:solidFill>
                <a:latin typeface="Roboto"/>
                <a:ea typeface="Roboto"/>
                <a:cs typeface="Roboto"/>
                <a:sym typeface="Roboto"/>
              </a:rPr>
              <a:t>&amp; HVAC</a:t>
            </a:r>
            <a:endParaRPr sz="1400" b="0" i="0" u="none" strike="noStrike" cap="none">
              <a:solidFill>
                <a:srgbClr val="000000"/>
              </a:solidFill>
              <a:latin typeface="Roboto"/>
              <a:ea typeface="Roboto"/>
              <a:cs typeface="Roboto"/>
              <a:sym typeface="Roboto"/>
            </a:endParaRPr>
          </a:p>
        </p:txBody>
      </p:sp>
      <p:sp>
        <p:nvSpPr>
          <p:cNvPr id="293" name="Google Shape;293;p99"/>
          <p:cNvSpPr txBox="1"/>
          <p:nvPr/>
        </p:nvSpPr>
        <p:spPr>
          <a:xfrm>
            <a:off x="3518840" y="1446721"/>
            <a:ext cx="225663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Industrial Process</a:t>
            </a:r>
            <a:endParaRPr sz="1400" b="0" i="0" u="none" strike="noStrike" cap="none">
              <a:solidFill>
                <a:srgbClr val="000000"/>
              </a:solidFill>
              <a:latin typeface="Roboto"/>
              <a:ea typeface="Roboto"/>
              <a:cs typeface="Roboto"/>
              <a:sym typeface="Roboto"/>
            </a:endParaRPr>
          </a:p>
        </p:txBody>
      </p:sp>
      <p:sp>
        <p:nvSpPr>
          <p:cNvPr id="294" name="Google Shape;294;p99"/>
          <p:cNvSpPr txBox="1"/>
          <p:nvPr/>
        </p:nvSpPr>
        <p:spPr>
          <a:xfrm>
            <a:off x="6416524" y="1392545"/>
            <a:ext cx="225663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Petrochemical</a:t>
            </a:r>
            <a:endParaRPr sz="1400" b="0" i="0" u="none" strike="noStrike" cap="none">
              <a:solidFill>
                <a:srgbClr val="000000"/>
              </a:solidFill>
              <a:latin typeface="Roboto"/>
              <a:ea typeface="Roboto"/>
              <a:cs typeface="Roboto"/>
              <a:sym typeface="Roboto"/>
            </a:endParaRPr>
          </a:p>
        </p:txBody>
      </p:sp>
      <p:sp>
        <p:nvSpPr>
          <p:cNvPr id="295" name="Google Shape;295;p99"/>
          <p:cNvSpPr txBox="1"/>
          <p:nvPr/>
        </p:nvSpPr>
        <p:spPr>
          <a:xfrm>
            <a:off x="9207974" y="1392545"/>
            <a:ext cx="225663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Power Generation</a:t>
            </a:r>
            <a:endParaRPr sz="1400" b="0" i="0" u="none" strike="noStrike" cap="none">
              <a:solidFill>
                <a:srgbClr val="000000"/>
              </a:solidFill>
              <a:latin typeface="Roboto"/>
              <a:ea typeface="Roboto"/>
              <a:cs typeface="Roboto"/>
              <a:sym typeface="Roboto"/>
            </a:endParaRPr>
          </a:p>
        </p:txBody>
      </p:sp>
      <p:sp>
        <p:nvSpPr>
          <p:cNvPr id="296" name="Google Shape;296;p99"/>
          <p:cNvSpPr txBox="1"/>
          <p:nvPr/>
        </p:nvSpPr>
        <p:spPr>
          <a:xfrm>
            <a:off x="422245" y="3909277"/>
            <a:ext cx="225663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Defense</a:t>
            </a:r>
            <a:endParaRPr sz="1400" b="0" i="0" u="none" strike="noStrike" cap="none">
              <a:solidFill>
                <a:srgbClr val="000000"/>
              </a:solidFill>
              <a:latin typeface="Roboto"/>
              <a:ea typeface="Roboto"/>
              <a:cs typeface="Roboto"/>
              <a:sym typeface="Roboto"/>
            </a:endParaRPr>
          </a:p>
        </p:txBody>
      </p:sp>
      <p:sp>
        <p:nvSpPr>
          <p:cNvPr id="297" name="Google Shape;297;p99"/>
          <p:cNvSpPr txBox="1"/>
          <p:nvPr/>
        </p:nvSpPr>
        <p:spPr>
          <a:xfrm>
            <a:off x="3518839" y="3909277"/>
            <a:ext cx="225663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Scientific &amp;</a:t>
            </a:r>
            <a:br>
              <a:rPr lang="en-US" sz="1800" b="0" i="0" u="none" strike="noStrike" cap="none">
                <a:solidFill>
                  <a:schemeClr val="dk1"/>
                </a:solidFill>
                <a:latin typeface="Roboto"/>
                <a:ea typeface="Roboto"/>
                <a:cs typeface="Roboto"/>
                <a:sym typeface="Roboto"/>
              </a:rPr>
            </a:br>
            <a:r>
              <a:rPr lang="en-US" sz="1800" b="0" i="0" u="none" strike="noStrike" cap="none">
                <a:solidFill>
                  <a:schemeClr val="dk1"/>
                </a:solidFill>
                <a:latin typeface="Roboto"/>
                <a:ea typeface="Roboto"/>
                <a:cs typeface="Roboto"/>
                <a:sym typeface="Roboto"/>
              </a:rPr>
              <a:t>Laboratory</a:t>
            </a:r>
            <a:endParaRPr sz="1400" b="0" i="0" u="none" strike="noStrike" cap="none">
              <a:solidFill>
                <a:srgbClr val="000000"/>
              </a:solidFill>
              <a:latin typeface="Roboto"/>
              <a:ea typeface="Roboto"/>
              <a:cs typeface="Roboto"/>
              <a:sym typeface="Roboto"/>
            </a:endParaRPr>
          </a:p>
        </p:txBody>
      </p:sp>
      <p:sp>
        <p:nvSpPr>
          <p:cNvPr id="298" name="Google Shape;298;p99"/>
          <p:cNvSpPr txBox="1"/>
          <p:nvPr/>
        </p:nvSpPr>
        <p:spPr>
          <a:xfrm>
            <a:off x="6416523" y="3909276"/>
            <a:ext cx="225663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Shipbuilding</a:t>
            </a:r>
            <a:br>
              <a:rPr lang="en-US" sz="1800" b="0" i="0" u="none" strike="noStrike" cap="none">
                <a:solidFill>
                  <a:schemeClr val="dk1"/>
                </a:solidFill>
                <a:latin typeface="Roboto"/>
                <a:ea typeface="Roboto"/>
                <a:cs typeface="Roboto"/>
                <a:sym typeface="Roboto"/>
              </a:rPr>
            </a:br>
            <a:r>
              <a:rPr lang="en-US" sz="1800" b="0" i="0" u="none" strike="noStrike" cap="none">
                <a:solidFill>
                  <a:schemeClr val="dk1"/>
                </a:solidFill>
                <a:latin typeface="Roboto"/>
                <a:ea typeface="Roboto"/>
                <a:cs typeface="Roboto"/>
                <a:sym typeface="Roboto"/>
              </a:rPr>
              <a:t>&amp; Marine</a:t>
            </a:r>
            <a:endParaRPr sz="1400" b="0" i="0" u="none" strike="noStrike" cap="none">
              <a:solidFill>
                <a:srgbClr val="000000"/>
              </a:solidFill>
              <a:latin typeface="Roboto"/>
              <a:ea typeface="Roboto"/>
              <a:cs typeface="Roboto"/>
              <a:sym typeface="Roboto"/>
            </a:endParaRPr>
          </a:p>
        </p:txBody>
      </p:sp>
      <p:sp>
        <p:nvSpPr>
          <p:cNvPr id="299" name="Google Shape;299;p99"/>
          <p:cNvSpPr txBox="1"/>
          <p:nvPr/>
        </p:nvSpPr>
        <p:spPr>
          <a:xfrm>
            <a:off x="9207974" y="3909275"/>
            <a:ext cx="225663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boto"/>
                <a:ea typeface="Roboto"/>
                <a:cs typeface="Roboto"/>
                <a:sym typeface="Roboto"/>
              </a:rPr>
              <a:t>OEM</a:t>
            </a:r>
            <a:endParaRPr sz="1400" b="0" i="0" u="none" strike="noStrike" cap="none">
              <a:solidFill>
                <a:srgbClr val="000000"/>
              </a:solidFill>
              <a:latin typeface="Roboto"/>
              <a:ea typeface="Roboto"/>
              <a:cs typeface="Roboto"/>
              <a:sym typeface="Roboto"/>
            </a:endParaRPr>
          </a:p>
        </p:txBody>
      </p:sp>
      <p:pic>
        <p:nvPicPr>
          <p:cNvPr id="300" name="Google Shape;300;p99"/>
          <p:cNvPicPr preferRelativeResize="0"/>
          <p:nvPr/>
        </p:nvPicPr>
        <p:blipFill rotWithShape="1">
          <a:blip r:embed="rId4">
            <a:alphaModFix/>
          </a:blip>
          <a:srcRect/>
          <a:stretch/>
        </p:blipFill>
        <p:spPr>
          <a:xfrm>
            <a:off x="720566" y="2148691"/>
            <a:ext cx="1659991" cy="1218606"/>
          </a:xfrm>
          <a:prstGeom prst="rect">
            <a:avLst/>
          </a:prstGeom>
          <a:noFill/>
          <a:ln>
            <a:noFill/>
          </a:ln>
          <a:effectLst>
            <a:outerShdw blurRad="292100" dist="139700" dir="2700000" algn="tl" rotWithShape="0">
              <a:srgbClr val="333333">
                <a:alpha val="64313"/>
              </a:srgbClr>
            </a:outerShdw>
          </a:effectLst>
        </p:spPr>
      </p:pic>
      <p:pic>
        <p:nvPicPr>
          <p:cNvPr id="301" name="Google Shape;301;p99"/>
          <p:cNvPicPr preferRelativeResize="0"/>
          <p:nvPr/>
        </p:nvPicPr>
        <p:blipFill rotWithShape="1">
          <a:blip r:embed="rId5">
            <a:alphaModFix/>
          </a:blip>
          <a:srcRect l="12108" b="3547"/>
          <a:stretch/>
        </p:blipFill>
        <p:spPr>
          <a:xfrm>
            <a:off x="3817160" y="2148691"/>
            <a:ext cx="1659991" cy="1218606"/>
          </a:xfrm>
          <a:prstGeom prst="rect">
            <a:avLst/>
          </a:prstGeom>
          <a:noFill/>
          <a:ln>
            <a:noFill/>
          </a:ln>
          <a:effectLst>
            <a:outerShdw blurRad="292100" dist="139700" dir="2700000" algn="tl" rotWithShape="0">
              <a:srgbClr val="333333">
                <a:alpha val="64313"/>
              </a:srgbClr>
            </a:outerShdw>
          </a:effectLst>
        </p:spPr>
      </p:pic>
      <p:pic>
        <p:nvPicPr>
          <p:cNvPr id="302" name="Google Shape;302;p99"/>
          <p:cNvPicPr preferRelativeResize="0"/>
          <p:nvPr/>
        </p:nvPicPr>
        <p:blipFill rotWithShape="1">
          <a:blip r:embed="rId6">
            <a:alphaModFix/>
          </a:blip>
          <a:srcRect/>
          <a:stretch/>
        </p:blipFill>
        <p:spPr>
          <a:xfrm>
            <a:off x="6714851" y="2152563"/>
            <a:ext cx="1659991" cy="1218606"/>
          </a:xfrm>
          <a:prstGeom prst="rect">
            <a:avLst/>
          </a:prstGeom>
          <a:noFill/>
          <a:ln>
            <a:noFill/>
          </a:ln>
          <a:effectLst>
            <a:outerShdw blurRad="292100" dist="139700" dir="2700000" algn="tl" rotWithShape="0">
              <a:srgbClr val="333333">
                <a:alpha val="64313"/>
              </a:srgbClr>
            </a:outerShdw>
          </a:effectLst>
        </p:spPr>
      </p:pic>
      <p:pic>
        <p:nvPicPr>
          <p:cNvPr id="303" name="Google Shape;303;p99"/>
          <p:cNvPicPr preferRelativeResize="0"/>
          <p:nvPr/>
        </p:nvPicPr>
        <p:blipFill rotWithShape="1">
          <a:blip r:embed="rId7">
            <a:alphaModFix/>
          </a:blip>
          <a:srcRect/>
          <a:stretch/>
        </p:blipFill>
        <p:spPr>
          <a:xfrm>
            <a:off x="9506296" y="2156085"/>
            <a:ext cx="1659990" cy="1218606"/>
          </a:xfrm>
          <a:prstGeom prst="rect">
            <a:avLst/>
          </a:prstGeom>
          <a:noFill/>
          <a:ln>
            <a:noFill/>
          </a:ln>
          <a:effectLst>
            <a:outerShdw blurRad="292100" dist="139700" dir="2700000" algn="tl" rotWithShape="0">
              <a:srgbClr val="333333">
                <a:alpha val="64313"/>
              </a:srgbClr>
            </a:outerShdw>
          </a:effectLst>
        </p:spPr>
      </p:pic>
      <p:grpSp>
        <p:nvGrpSpPr>
          <p:cNvPr id="304" name="Google Shape;304;p99"/>
          <p:cNvGrpSpPr/>
          <p:nvPr/>
        </p:nvGrpSpPr>
        <p:grpSpPr>
          <a:xfrm>
            <a:off x="817038" y="4721731"/>
            <a:ext cx="1662975" cy="1211213"/>
            <a:chOff x="717582" y="2156084"/>
            <a:chExt cx="1662975" cy="1211213"/>
          </a:xfrm>
        </p:grpSpPr>
        <p:pic>
          <p:nvPicPr>
            <p:cNvPr id="305" name="Google Shape;305;p99"/>
            <p:cNvPicPr preferRelativeResize="0"/>
            <p:nvPr/>
          </p:nvPicPr>
          <p:blipFill rotWithShape="1">
            <a:blip r:embed="rId8">
              <a:alphaModFix/>
            </a:blip>
            <a:srcRect/>
            <a:stretch/>
          </p:blipFill>
          <p:spPr>
            <a:xfrm>
              <a:off x="720566" y="2156084"/>
              <a:ext cx="932054" cy="654065"/>
            </a:xfrm>
            <a:prstGeom prst="rect">
              <a:avLst/>
            </a:prstGeom>
            <a:noFill/>
            <a:ln>
              <a:noFill/>
            </a:ln>
            <a:effectLst>
              <a:outerShdw blurRad="292100" dist="139700" dir="2700000" algn="tl" rotWithShape="0">
                <a:srgbClr val="333333">
                  <a:alpha val="64313"/>
                </a:srgbClr>
              </a:outerShdw>
            </a:effectLst>
          </p:spPr>
        </p:pic>
        <p:pic>
          <p:nvPicPr>
            <p:cNvPr id="306" name="Google Shape;306;p99"/>
            <p:cNvPicPr preferRelativeResize="0"/>
            <p:nvPr/>
          </p:nvPicPr>
          <p:blipFill rotWithShape="1">
            <a:blip r:embed="rId9">
              <a:alphaModFix/>
            </a:blip>
            <a:srcRect r="1550"/>
            <a:stretch/>
          </p:blipFill>
          <p:spPr>
            <a:xfrm>
              <a:off x="1631247" y="2156085"/>
              <a:ext cx="740606" cy="897833"/>
            </a:xfrm>
            <a:prstGeom prst="rect">
              <a:avLst/>
            </a:prstGeom>
            <a:noFill/>
            <a:ln>
              <a:noFill/>
            </a:ln>
            <a:effectLst>
              <a:outerShdw blurRad="292100" dist="139700" dir="2700000" algn="tl" rotWithShape="0">
                <a:srgbClr val="333333">
                  <a:alpha val="64313"/>
                </a:srgbClr>
              </a:outerShdw>
            </a:effectLst>
          </p:spPr>
        </p:pic>
        <p:pic>
          <p:nvPicPr>
            <p:cNvPr id="307" name="Google Shape;307;p99"/>
            <p:cNvPicPr preferRelativeResize="0"/>
            <p:nvPr/>
          </p:nvPicPr>
          <p:blipFill rotWithShape="1">
            <a:blip r:embed="rId10">
              <a:alphaModFix/>
            </a:blip>
            <a:srcRect/>
            <a:stretch/>
          </p:blipFill>
          <p:spPr>
            <a:xfrm>
              <a:off x="717582" y="2810150"/>
              <a:ext cx="1148197" cy="541980"/>
            </a:xfrm>
            <a:prstGeom prst="rect">
              <a:avLst/>
            </a:prstGeom>
            <a:noFill/>
            <a:ln>
              <a:noFill/>
            </a:ln>
            <a:effectLst>
              <a:outerShdw blurRad="292100" dist="139700" dir="2700000" algn="tl" rotWithShape="0">
                <a:srgbClr val="333333">
                  <a:alpha val="64313"/>
                </a:srgbClr>
              </a:outerShdw>
            </a:effectLst>
          </p:spPr>
        </p:pic>
        <p:pic>
          <p:nvPicPr>
            <p:cNvPr id="308" name="Google Shape;308;p99"/>
            <p:cNvPicPr preferRelativeResize="0"/>
            <p:nvPr/>
          </p:nvPicPr>
          <p:blipFill rotWithShape="1">
            <a:blip r:embed="rId11">
              <a:alphaModFix/>
            </a:blip>
            <a:srcRect/>
            <a:stretch/>
          </p:blipFill>
          <p:spPr>
            <a:xfrm>
              <a:off x="1773916" y="2826988"/>
              <a:ext cx="606641" cy="540309"/>
            </a:xfrm>
            <a:prstGeom prst="rect">
              <a:avLst/>
            </a:prstGeom>
            <a:noFill/>
            <a:ln>
              <a:noFill/>
            </a:ln>
            <a:effectLst>
              <a:outerShdw blurRad="292100" dist="139700" dir="2700000" algn="tl" rotWithShape="0">
                <a:srgbClr val="333333">
                  <a:alpha val="64313"/>
                </a:srgbClr>
              </a:outerShdw>
            </a:effectLst>
          </p:spPr>
        </p:pic>
      </p:grpSp>
      <p:pic>
        <p:nvPicPr>
          <p:cNvPr id="309" name="Google Shape;309;p99"/>
          <p:cNvPicPr preferRelativeResize="0"/>
          <p:nvPr/>
        </p:nvPicPr>
        <p:blipFill rotWithShape="1">
          <a:blip r:embed="rId12">
            <a:alphaModFix/>
          </a:blip>
          <a:srcRect/>
          <a:stretch/>
        </p:blipFill>
        <p:spPr>
          <a:xfrm>
            <a:off x="3817160" y="4721731"/>
            <a:ext cx="1656695" cy="1218606"/>
          </a:xfrm>
          <a:prstGeom prst="rect">
            <a:avLst/>
          </a:prstGeom>
          <a:noFill/>
          <a:ln>
            <a:noFill/>
          </a:ln>
          <a:effectLst>
            <a:outerShdw blurRad="292100" dist="139700" dir="2700000" algn="tl" rotWithShape="0">
              <a:srgbClr val="333333">
                <a:alpha val="64313"/>
              </a:srgbClr>
            </a:outerShdw>
          </a:effectLst>
        </p:spPr>
      </p:pic>
      <p:pic>
        <p:nvPicPr>
          <p:cNvPr id="310" name="Google Shape;310;p99"/>
          <p:cNvPicPr preferRelativeResize="0"/>
          <p:nvPr/>
        </p:nvPicPr>
        <p:blipFill rotWithShape="1">
          <a:blip r:embed="rId13">
            <a:alphaModFix/>
          </a:blip>
          <a:srcRect b="16666"/>
          <a:stretch/>
        </p:blipFill>
        <p:spPr>
          <a:xfrm>
            <a:off x="6708944" y="4721731"/>
            <a:ext cx="1659990" cy="1218606"/>
          </a:xfrm>
          <a:prstGeom prst="rect">
            <a:avLst/>
          </a:prstGeom>
          <a:noFill/>
          <a:ln>
            <a:noFill/>
          </a:ln>
          <a:effectLst>
            <a:outerShdw blurRad="292100" dist="139700" dir="2700000" algn="tl" rotWithShape="0">
              <a:srgbClr val="333333">
                <a:alpha val="64313"/>
              </a:srgbClr>
            </a:outerShdw>
          </a:effectLst>
        </p:spPr>
      </p:pic>
      <p:pic>
        <p:nvPicPr>
          <p:cNvPr id="311" name="Google Shape;311;p99"/>
          <p:cNvPicPr preferRelativeResize="0"/>
          <p:nvPr/>
        </p:nvPicPr>
        <p:blipFill rotWithShape="1">
          <a:blip r:embed="rId14">
            <a:alphaModFix/>
          </a:blip>
          <a:srcRect r="8631"/>
          <a:stretch/>
        </p:blipFill>
        <p:spPr>
          <a:xfrm>
            <a:off x="9506296" y="4721732"/>
            <a:ext cx="1659990" cy="1211212"/>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8"/>
          <p:cNvPicPr preferRelativeResize="0"/>
          <p:nvPr/>
        </p:nvPicPr>
        <p:blipFill rotWithShape="1">
          <a:blip r:embed="rId3">
            <a:alphaModFix/>
          </a:blip>
          <a:srcRect r="57370"/>
          <a:stretch/>
        </p:blipFill>
        <p:spPr>
          <a:xfrm>
            <a:off x="1117996" y="1833240"/>
            <a:ext cx="803825" cy="828092"/>
          </a:xfrm>
          <a:prstGeom prst="rect">
            <a:avLst/>
          </a:prstGeom>
          <a:noFill/>
          <a:ln>
            <a:noFill/>
          </a:ln>
        </p:spPr>
      </p:pic>
      <p:pic>
        <p:nvPicPr>
          <p:cNvPr id="317" name="Google Shape;317;p8" descr="GE logo and symbol, meaning, history, PNG"/>
          <p:cNvPicPr preferRelativeResize="0"/>
          <p:nvPr/>
        </p:nvPicPr>
        <p:blipFill rotWithShape="1">
          <a:blip r:embed="rId4">
            <a:alphaModFix/>
          </a:blip>
          <a:srcRect/>
          <a:stretch/>
        </p:blipFill>
        <p:spPr>
          <a:xfrm>
            <a:off x="905143" y="3135675"/>
            <a:ext cx="1286276" cy="723530"/>
          </a:xfrm>
          <a:prstGeom prst="rect">
            <a:avLst/>
          </a:prstGeom>
          <a:noFill/>
          <a:ln>
            <a:noFill/>
          </a:ln>
        </p:spPr>
      </p:pic>
      <p:pic>
        <p:nvPicPr>
          <p:cNvPr id="318" name="Google Shape;318;p8" descr="http://www.lockheedmartin.com/content/dam/lockheed/data/corporate/photo/LM-logo-700.jpg"/>
          <p:cNvPicPr preferRelativeResize="0"/>
          <p:nvPr/>
        </p:nvPicPr>
        <p:blipFill rotWithShape="1">
          <a:blip r:embed="rId5">
            <a:alphaModFix/>
          </a:blip>
          <a:srcRect/>
          <a:stretch/>
        </p:blipFill>
        <p:spPr>
          <a:xfrm>
            <a:off x="2692407" y="1946891"/>
            <a:ext cx="1828800" cy="519545"/>
          </a:xfrm>
          <a:prstGeom prst="rect">
            <a:avLst/>
          </a:prstGeom>
          <a:noFill/>
          <a:ln>
            <a:noFill/>
          </a:ln>
        </p:spPr>
      </p:pic>
      <p:pic>
        <p:nvPicPr>
          <p:cNvPr id="319" name="Google Shape;319;p8" descr="http://m.usa.siemens.com/assets/mobile/img/pub/logo130.png"/>
          <p:cNvPicPr preferRelativeResize="0"/>
          <p:nvPr/>
        </p:nvPicPr>
        <p:blipFill rotWithShape="1">
          <a:blip r:embed="rId6">
            <a:alphaModFix/>
          </a:blip>
          <a:srcRect/>
          <a:stretch/>
        </p:blipFill>
        <p:spPr>
          <a:xfrm>
            <a:off x="2620802" y="3688672"/>
            <a:ext cx="1900405" cy="475101"/>
          </a:xfrm>
          <a:prstGeom prst="rect">
            <a:avLst/>
          </a:prstGeom>
          <a:noFill/>
          <a:ln>
            <a:noFill/>
          </a:ln>
        </p:spPr>
      </p:pic>
      <p:pic>
        <p:nvPicPr>
          <p:cNvPr id="320" name="Google Shape;320;p8"/>
          <p:cNvPicPr preferRelativeResize="0"/>
          <p:nvPr/>
        </p:nvPicPr>
        <p:blipFill rotWithShape="1">
          <a:blip r:embed="rId7">
            <a:alphaModFix/>
          </a:blip>
          <a:srcRect/>
          <a:stretch/>
        </p:blipFill>
        <p:spPr>
          <a:xfrm>
            <a:off x="2876989" y="3023097"/>
            <a:ext cx="1570997" cy="265106"/>
          </a:xfrm>
          <a:prstGeom prst="rect">
            <a:avLst/>
          </a:prstGeom>
          <a:noFill/>
          <a:ln>
            <a:noFill/>
          </a:ln>
        </p:spPr>
      </p:pic>
      <p:pic>
        <p:nvPicPr>
          <p:cNvPr id="321" name="Google Shape;321;p8" descr="Huntington Ingalls Industries Facts | Huntington Ingalls Industries"/>
          <p:cNvPicPr preferRelativeResize="0"/>
          <p:nvPr/>
        </p:nvPicPr>
        <p:blipFill rotWithShape="1">
          <a:blip r:embed="rId8">
            <a:alphaModFix/>
          </a:blip>
          <a:srcRect/>
          <a:stretch/>
        </p:blipFill>
        <p:spPr>
          <a:xfrm>
            <a:off x="5339919" y="1854830"/>
            <a:ext cx="1185169" cy="576288"/>
          </a:xfrm>
          <a:prstGeom prst="rect">
            <a:avLst/>
          </a:prstGeom>
          <a:noFill/>
          <a:ln>
            <a:noFill/>
          </a:ln>
        </p:spPr>
      </p:pic>
      <p:pic>
        <p:nvPicPr>
          <p:cNvPr id="322" name="Google Shape;322;p8" descr="Customized pilot program improved employee satisfaction to an average of 99%"/>
          <p:cNvPicPr preferRelativeResize="0"/>
          <p:nvPr/>
        </p:nvPicPr>
        <p:blipFill rotWithShape="1">
          <a:blip r:embed="rId9">
            <a:alphaModFix/>
          </a:blip>
          <a:srcRect/>
          <a:stretch/>
        </p:blipFill>
        <p:spPr>
          <a:xfrm>
            <a:off x="5425878" y="2661332"/>
            <a:ext cx="701337" cy="723530"/>
          </a:xfrm>
          <a:prstGeom prst="rect">
            <a:avLst/>
          </a:prstGeom>
          <a:noFill/>
          <a:ln>
            <a:noFill/>
          </a:ln>
        </p:spPr>
      </p:pic>
      <p:pic>
        <p:nvPicPr>
          <p:cNvPr id="323" name="Google Shape;323;p8"/>
          <p:cNvPicPr preferRelativeResize="0"/>
          <p:nvPr/>
        </p:nvPicPr>
        <p:blipFill rotWithShape="1">
          <a:blip r:embed="rId10">
            <a:alphaModFix/>
          </a:blip>
          <a:srcRect/>
          <a:stretch/>
        </p:blipFill>
        <p:spPr>
          <a:xfrm>
            <a:off x="5379973" y="3740119"/>
            <a:ext cx="793146" cy="961175"/>
          </a:xfrm>
          <a:prstGeom prst="rect">
            <a:avLst/>
          </a:prstGeom>
          <a:noFill/>
          <a:ln>
            <a:noFill/>
          </a:ln>
        </p:spPr>
      </p:pic>
      <p:pic>
        <p:nvPicPr>
          <p:cNvPr id="324" name="Google Shape;324;p8"/>
          <p:cNvPicPr preferRelativeResize="0"/>
          <p:nvPr/>
        </p:nvPicPr>
        <p:blipFill rotWithShape="1">
          <a:blip r:embed="rId11">
            <a:alphaModFix/>
          </a:blip>
          <a:srcRect l="22224" r="19718"/>
          <a:stretch/>
        </p:blipFill>
        <p:spPr>
          <a:xfrm>
            <a:off x="3036703" y="4563424"/>
            <a:ext cx="1286276" cy="721606"/>
          </a:xfrm>
          <a:prstGeom prst="rect">
            <a:avLst/>
          </a:prstGeom>
          <a:noFill/>
          <a:ln>
            <a:noFill/>
          </a:ln>
        </p:spPr>
      </p:pic>
      <p:pic>
        <p:nvPicPr>
          <p:cNvPr id="325" name="Google Shape;325;p8"/>
          <p:cNvPicPr preferRelativeResize="0"/>
          <p:nvPr/>
        </p:nvPicPr>
        <p:blipFill rotWithShape="1">
          <a:blip r:embed="rId12">
            <a:alphaModFix/>
          </a:blip>
          <a:srcRect/>
          <a:stretch/>
        </p:blipFill>
        <p:spPr>
          <a:xfrm>
            <a:off x="9810550" y="4708768"/>
            <a:ext cx="1595291" cy="475101"/>
          </a:xfrm>
          <a:prstGeom prst="rect">
            <a:avLst/>
          </a:prstGeom>
          <a:noFill/>
          <a:ln>
            <a:noFill/>
          </a:ln>
        </p:spPr>
      </p:pic>
      <p:pic>
        <p:nvPicPr>
          <p:cNvPr id="326" name="Google Shape;326;p8" descr="Media Kit"/>
          <p:cNvPicPr preferRelativeResize="0"/>
          <p:nvPr/>
        </p:nvPicPr>
        <p:blipFill rotWithShape="1">
          <a:blip r:embed="rId13">
            <a:alphaModFix/>
          </a:blip>
          <a:srcRect/>
          <a:stretch/>
        </p:blipFill>
        <p:spPr>
          <a:xfrm>
            <a:off x="5203196" y="5183869"/>
            <a:ext cx="1146700" cy="573350"/>
          </a:xfrm>
          <a:prstGeom prst="rect">
            <a:avLst/>
          </a:prstGeom>
          <a:noFill/>
          <a:ln>
            <a:noFill/>
          </a:ln>
        </p:spPr>
      </p:pic>
      <p:pic>
        <p:nvPicPr>
          <p:cNvPr id="327" name="Google Shape;327;p8" descr="Logo Resources | SLAC National Accelerator Laboratory"/>
          <p:cNvPicPr preferRelativeResize="0"/>
          <p:nvPr/>
        </p:nvPicPr>
        <p:blipFill rotWithShape="1">
          <a:blip r:embed="rId14">
            <a:alphaModFix/>
          </a:blip>
          <a:srcRect/>
          <a:stretch/>
        </p:blipFill>
        <p:spPr>
          <a:xfrm>
            <a:off x="7416569" y="1979528"/>
            <a:ext cx="1397757" cy="415323"/>
          </a:xfrm>
          <a:prstGeom prst="rect">
            <a:avLst/>
          </a:prstGeom>
          <a:noFill/>
          <a:ln>
            <a:noFill/>
          </a:ln>
        </p:spPr>
      </p:pic>
      <p:pic>
        <p:nvPicPr>
          <p:cNvPr id="328" name="Google Shape;328;p8" descr="Oak Ridge National Laboratory: Solving the Big Problems"/>
          <p:cNvPicPr preferRelativeResize="0"/>
          <p:nvPr/>
        </p:nvPicPr>
        <p:blipFill rotWithShape="1">
          <a:blip r:embed="rId15">
            <a:alphaModFix/>
          </a:blip>
          <a:srcRect/>
          <a:stretch/>
        </p:blipFill>
        <p:spPr>
          <a:xfrm>
            <a:off x="7542791" y="2895936"/>
            <a:ext cx="1485808" cy="356853"/>
          </a:xfrm>
          <a:prstGeom prst="rect">
            <a:avLst/>
          </a:prstGeom>
          <a:noFill/>
          <a:ln>
            <a:noFill/>
          </a:ln>
        </p:spPr>
      </p:pic>
      <p:pic>
        <p:nvPicPr>
          <p:cNvPr id="329" name="Google Shape;329;p8" descr="Caltech Logo [California Institute of Technology] | California institute of  technology, University logo, Technology"/>
          <p:cNvPicPr preferRelativeResize="0"/>
          <p:nvPr/>
        </p:nvPicPr>
        <p:blipFill rotWithShape="1">
          <a:blip r:embed="rId16">
            <a:alphaModFix/>
          </a:blip>
          <a:srcRect/>
          <a:stretch/>
        </p:blipFill>
        <p:spPr>
          <a:xfrm>
            <a:off x="7296057" y="3666550"/>
            <a:ext cx="1733597" cy="559582"/>
          </a:xfrm>
          <a:prstGeom prst="rect">
            <a:avLst/>
          </a:prstGeom>
          <a:noFill/>
          <a:ln>
            <a:noFill/>
          </a:ln>
        </p:spPr>
      </p:pic>
      <p:pic>
        <p:nvPicPr>
          <p:cNvPr id="330" name="Google Shape;330;p8"/>
          <p:cNvPicPr preferRelativeResize="0"/>
          <p:nvPr/>
        </p:nvPicPr>
        <p:blipFill rotWithShape="1">
          <a:blip r:embed="rId17">
            <a:alphaModFix/>
          </a:blip>
          <a:srcRect/>
          <a:stretch/>
        </p:blipFill>
        <p:spPr>
          <a:xfrm>
            <a:off x="7532466" y="4830469"/>
            <a:ext cx="1561290" cy="408619"/>
          </a:xfrm>
          <a:prstGeom prst="rect">
            <a:avLst/>
          </a:prstGeom>
          <a:noFill/>
          <a:ln>
            <a:noFill/>
          </a:ln>
        </p:spPr>
      </p:pic>
      <p:pic>
        <p:nvPicPr>
          <p:cNvPr id="331" name="Google Shape;331;p8" descr="Cal-Logo | The Bixby Center for Population, Health, and Sustainability"/>
          <p:cNvPicPr preferRelativeResize="0"/>
          <p:nvPr/>
        </p:nvPicPr>
        <p:blipFill rotWithShape="1">
          <a:blip r:embed="rId18">
            <a:alphaModFix/>
          </a:blip>
          <a:srcRect/>
          <a:stretch/>
        </p:blipFill>
        <p:spPr>
          <a:xfrm>
            <a:off x="1109463" y="4546729"/>
            <a:ext cx="816033" cy="611237"/>
          </a:xfrm>
          <a:prstGeom prst="rect">
            <a:avLst/>
          </a:prstGeom>
          <a:noFill/>
          <a:ln>
            <a:noFill/>
          </a:ln>
        </p:spPr>
      </p:pic>
      <p:pic>
        <p:nvPicPr>
          <p:cNvPr id="332" name="Google Shape;332;p8"/>
          <p:cNvPicPr preferRelativeResize="0"/>
          <p:nvPr/>
        </p:nvPicPr>
        <p:blipFill rotWithShape="1">
          <a:blip r:embed="rId19">
            <a:alphaModFix/>
          </a:blip>
          <a:srcRect/>
          <a:stretch/>
        </p:blipFill>
        <p:spPr>
          <a:xfrm>
            <a:off x="10261299" y="4001850"/>
            <a:ext cx="979503" cy="437715"/>
          </a:xfrm>
          <a:prstGeom prst="rect">
            <a:avLst/>
          </a:prstGeom>
          <a:noFill/>
          <a:ln>
            <a:noFill/>
          </a:ln>
        </p:spPr>
      </p:pic>
      <p:pic>
        <p:nvPicPr>
          <p:cNvPr id="333" name="Google Shape;333;p8" descr="Babcock &amp; Wilcox | Transforming Our World For 150 Years"/>
          <p:cNvPicPr preferRelativeResize="0"/>
          <p:nvPr/>
        </p:nvPicPr>
        <p:blipFill rotWithShape="1">
          <a:blip r:embed="rId20">
            <a:alphaModFix/>
          </a:blip>
          <a:srcRect/>
          <a:stretch/>
        </p:blipFill>
        <p:spPr>
          <a:xfrm>
            <a:off x="10360668" y="1798492"/>
            <a:ext cx="780768" cy="730287"/>
          </a:xfrm>
          <a:prstGeom prst="rect">
            <a:avLst/>
          </a:prstGeom>
          <a:noFill/>
          <a:ln>
            <a:noFill/>
          </a:ln>
        </p:spPr>
      </p:pic>
      <p:pic>
        <p:nvPicPr>
          <p:cNvPr id="334" name="Google Shape;334;p8"/>
          <p:cNvPicPr preferRelativeResize="0"/>
          <p:nvPr/>
        </p:nvPicPr>
        <p:blipFill rotWithShape="1">
          <a:blip r:embed="rId21">
            <a:alphaModFix/>
          </a:blip>
          <a:srcRect/>
          <a:stretch/>
        </p:blipFill>
        <p:spPr>
          <a:xfrm>
            <a:off x="10096262" y="2890544"/>
            <a:ext cx="1309579" cy="727544"/>
          </a:xfrm>
          <a:prstGeom prst="rect">
            <a:avLst/>
          </a:prstGeom>
          <a:noFill/>
          <a:ln>
            <a:noFill/>
          </a:ln>
        </p:spPr>
      </p:pic>
    </p:spTree>
  </p:cSld>
  <p:clrMapOvr>
    <a:masterClrMapping/>
  </p:clrMapOvr>
</p:sld>
</file>

<file path=ppt/theme/theme1.xml><?xml version="1.0" encoding="utf-8"?>
<a:theme xmlns:a="http://schemas.openxmlformats.org/drawingml/2006/main" name="Hyspa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exial">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exible Metal">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1961</Words>
  <Application>Microsoft Office PowerPoint</Application>
  <PresentationFormat>Widescreen</PresentationFormat>
  <Paragraphs>368</Paragraphs>
  <Slides>38</Slides>
  <Notes>37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38</vt:i4>
      </vt:variant>
    </vt:vector>
  </HeadingPairs>
  <TitlesOfParts>
    <vt:vector size="48" baseType="lpstr">
      <vt:lpstr>Roboto</vt:lpstr>
      <vt:lpstr>Calibri</vt:lpstr>
      <vt:lpstr>Arial</vt:lpstr>
      <vt:lpstr>Roboto Black</vt:lpstr>
      <vt:lpstr>Noto Sans Symbols</vt:lpstr>
      <vt:lpstr>Quattrocento Sans</vt:lpstr>
      <vt:lpstr>Hyspan</vt:lpstr>
      <vt:lpstr>Flexial</vt:lpstr>
      <vt:lpstr>Flexible Metal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Testa</dc:creator>
  <cp:lastModifiedBy>Jessica Testa</cp:lastModifiedBy>
  <cp:revision>1</cp:revision>
  <dcterms:created xsi:type="dcterms:W3CDTF">2021-07-19T14:19:29Z</dcterms:created>
  <dcterms:modified xsi:type="dcterms:W3CDTF">2023-08-17T18:53:23Z</dcterms:modified>
</cp:coreProperties>
</file>